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1.xml" ContentType="application/vnd.openxmlformats-officedocument.drawingml.chartshapes+xml"/>
  <Override PartName="/ppt/charts/chart8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9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70" r:id="rId3"/>
    <p:sldId id="375" r:id="rId4"/>
    <p:sldId id="383" r:id="rId5"/>
    <p:sldId id="376" r:id="rId6"/>
    <p:sldId id="377" r:id="rId7"/>
    <p:sldId id="378" r:id="rId8"/>
    <p:sldId id="367" r:id="rId9"/>
    <p:sldId id="379" r:id="rId10"/>
    <p:sldId id="380" r:id="rId11"/>
    <p:sldId id="357" r:id="rId12"/>
    <p:sldId id="291" r:id="rId13"/>
    <p:sldId id="373" r:id="rId14"/>
    <p:sldId id="374" r:id="rId15"/>
    <p:sldId id="392" r:id="rId16"/>
    <p:sldId id="381" r:id="rId17"/>
    <p:sldId id="358" r:id="rId18"/>
    <p:sldId id="382" r:id="rId19"/>
  </p:sldIdLst>
  <p:sldSz cx="9144000" cy="5715000" type="screen16x10"/>
  <p:notesSz cx="6761163" cy="9942513"/>
  <p:defaultTextStyle>
    <a:defPPr>
      <a:defRPr lang="ru-RU"/>
    </a:defPPr>
    <a:lvl1pPr marL="0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3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AB9"/>
    <a:srgbClr val="CB8583"/>
    <a:srgbClr val="A27366"/>
    <a:srgbClr val="9EBD5F"/>
    <a:srgbClr val="BB4A05"/>
    <a:srgbClr val="A69B62"/>
    <a:srgbClr val="760000"/>
    <a:srgbClr val="713605"/>
    <a:srgbClr val="1A21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22" autoAdjust="0"/>
    <p:restoredTop sz="96374" autoAdjust="0"/>
  </p:normalViewPr>
  <p:slideViewPr>
    <p:cSldViewPr>
      <p:cViewPr varScale="1">
        <p:scale>
          <a:sx n="94" d="100"/>
          <a:sy n="94" d="100"/>
        </p:scale>
        <p:origin x="1406" y="82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161018439026025"/>
          <c:y val="0.13676566801219617"/>
          <c:w val="0.74092184376756021"/>
          <c:h val="0.8632343319878038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Afraid of coronavirus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0-36BD-45B1-B9EC-06F38BFD839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Mongolia</c:v>
                </c:pt>
                <c:pt idx="1">
                  <c:v>Kyrgyzstan</c:v>
                </c:pt>
                <c:pt idx="2">
                  <c:v>Uzbekistan</c:v>
                </c:pt>
                <c:pt idx="3">
                  <c:v>Kazakhstan</c:v>
                </c:pt>
                <c:pt idx="4">
                  <c:v>Tajikistan</c:v>
                </c:pt>
                <c:pt idx="5">
                  <c:v>Pakistan</c:v>
                </c:pt>
                <c:pt idx="6">
                  <c:v>Georgia</c:v>
                </c:pt>
                <c:pt idx="7">
                  <c:v>CAREC countries</c:v>
                </c:pt>
              </c:strCache>
            </c:strRef>
          </c:cat>
          <c:val>
            <c:numRef>
              <c:f>Лист1!$B$2:$B$9</c:f>
              <c:numCache>
                <c:formatCode>0.0</c:formatCode>
                <c:ptCount val="8"/>
                <c:pt idx="0">
                  <c:v>94</c:v>
                </c:pt>
                <c:pt idx="1">
                  <c:v>84.8</c:v>
                </c:pt>
                <c:pt idx="2">
                  <c:v>78.8</c:v>
                </c:pt>
                <c:pt idx="3">
                  <c:v>65</c:v>
                </c:pt>
                <c:pt idx="4">
                  <c:v>58.800000000000004</c:v>
                </c:pt>
                <c:pt idx="5">
                  <c:v>50.9</c:v>
                </c:pt>
                <c:pt idx="6">
                  <c:v>45.099999999999994</c:v>
                </c:pt>
                <c:pt idx="7">
                  <c:v>68.2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B7-4AB0-9FF9-CABE3FFB436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Afraid of economic recession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1-36BD-45B1-B9EC-06F38BFD8397}"/>
              </c:ext>
            </c:extLst>
          </c:dPt>
          <c:dLbls>
            <c:dLbl>
              <c:idx val="0"/>
              <c:layout>
                <c:manualLayout>
                  <c:x val="6.0614612527373039E-3"/>
                  <c:y val="1.778184755857694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2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5625924820950155E-2"/>
                      <c:h val="6.883837296915359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36BD-45B1-B9EC-06F38BFD8397}"/>
                </c:ext>
              </c:extLst>
            </c:dLbl>
            <c:dLbl>
              <c:idx val="3"/>
              <c:layout>
                <c:manualLayout>
                  <c:x val="-2.3620887361721712E-2"/>
                  <c:y val="4.9212598425196852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FB7-4AB0-9FF9-CABE3FFB436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Mongolia</c:v>
                </c:pt>
                <c:pt idx="1">
                  <c:v>Kyrgyzstan</c:v>
                </c:pt>
                <c:pt idx="2">
                  <c:v>Uzbekistan</c:v>
                </c:pt>
                <c:pt idx="3">
                  <c:v>Kazakhstan</c:v>
                </c:pt>
                <c:pt idx="4">
                  <c:v>Tajikistan</c:v>
                </c:pt>
                <c:pt idx="5">
                  <c:v>Pakistan</c:v>
                </c:pt>
                <c:pt idx="6">
                  <c:v>Georgia</c:v>
                </c:pt>
                <c:pt idx="7">
                  <c:v>CAREC countries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97.800000000000011</c:v>
                </c:pt>
                <c:pt idx="1">
                  <c:v>84.2</c:v>
                </c:pt>
                <c:pt idx="2">
                  <c:v>76.400000000000006</c:v>
                </c:pt>
                <c:pt idx="3">
                  <c:v>62.8</c:v>
                </c:pt>
                <c:pt idx="4">
                  <c:v>53.3</c:v>
                </c:pt>
                <c:pt idx="5">
                  <c:v>65.5</c:v>
                </c:pt>
                <c:pt idx="6">
                  <c:v>70.2</c:v>
                </c:pt>
                <c:pt idx="7" formatCode="0.0">
                  <c:v>72.900000000000006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FB7-4AB0-9FF9-CABE3FFB43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30"/>
        <c:axId val="265418752"/>
        <c:axId val="265091840"/>
      </c:barChart>
      <c:catAx>
        <c:axId val="26541875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265091840"/>
        <c:crosses val="autoZero"/>
        <c:auto val="1"/>
        <c:lblAlgn val="ctr"/>
        <c:lblOffset val="100"/>
        <c:noMultiLvlLbl val="0"/>
      </c:catAx>
      <c:valAx>
        <c:axId val="265091840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extTo"/>
        <c:crossAx val="26541875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4162606436466225"/>
          <c:y val="4.0766046570957129E-2"/>
          <c:w val="0.75837393563533773"/>
          <c:h val="7.4058757694722366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>
          <a:latin typeface="Century Gothic" panose="020B0502020202020204" pitchFamily="34" charset="0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033791622847059"/>
          <c:y val="0.11811729016926556"/>
          <c:w val="0.78084356982569525"/>
          <c:h val="0.8490002994017613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All population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0-AFC7-44D7-B7FF-D50D5CC53C40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Tajikistan</c:v>
                </c:pt>
                <c:pt idx="1">
                  <c:v>Uzbekistan</c:v>
                </c:pt>
                <c:pt idx="2">
                  <c:v>Mongolia</c:v>
                </c:pt>
                <c:pt idx="3">
                  <c:v>Kyrgyzstan</c:v>
                </c:pt>
                <c:pt idx="4">
                  <c:v>Pakistan</c:v>
                </c:pt>
                <c:pt idx="5">
                  <c:v>Georgia</c:v>
                </c:pt>
                <c:pt idx="6">
                  <c:v>Kazakhstan</c:v>
                </c:pt>
                <c:pt idx="7">
                  <c:v>CAREC countries </c:v>
                </c:pt>
              </c:strCache>
            </c:strRef>
          </c:cat>
          <c:val>
            <c:numRef>
              <c:f>Лист1!$B$2:$B$9</c:f>
              <c:numCache>
                <c:formatCode>0.0</c:formatCode>
                <c:ptCount val="8"/>
                <c:pt idx="0">
                  <c:v>76.599999999999994</c:v>
                </c:pt>
                <c:pt idx="1">
                  <c:v>68.599999999999994</c:v>
                </c:pt>
                <c:pt idx="2">
                  <c:v>62.4</c:v>
                </c:pt>
                <c:pt idx="3">
                  <c:v>50.5</c:v>
                </c:pt>
                <c:pt idx="4">
                  <c:v>43.4</c:v>
                </c:pt>
                <c:pt idx="5">
                  <c:v>38.799999999999997</c:v>
                </c:pt>
                <c:pt idx="6">
                  <c:v>19.600000000000001</c:v>
                </c:pt>
                <c:pt idx="7" formatCode="General">
                  <c:v>51.4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59D-4610-93A5-9704BF13257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High-risk groups 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1-AFC7-44D7-B7FF-D50D5CC53C40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Tajikistan</c:v>
                </c:pt>
                <c:pt idx="1">
                  <c:v>Uzbekistan</c:v>
                </c:pt>
                <c:pt idx="2">
                  <c:v>Mongolia</c:v>
                </c:pt>
                <c:pt idx="3">
                  <c:v>Kyrgyzstan</c:v>
                </c:pt>
                <c:pt idx="4">
                  <c:v>Pakistan</c:v>
                </c:pt>
                <c:pt idx="5">
                  <c:v>Georgia</c:v>
                </c:pt>
                <c:pt idx="6">
                  <c:v>Kazakhstan</c:v>
                </c:pt>
                <c:pt idx="7">
                  <c:v>CAREC countries </c:v>
                </c:pt>
              </c:strCache>
            </c:strRef>
          </c:cat>
          <c:val>
            <c:numRef>
              <c:f>Лист1!$C$2:$C$9</c:f>
              <c:numCache>
                <c:formatCode>0.0</c:formatCode>
                <c:ptCount val="8"/>
                <c:pt idx="0">
                  <c:v>19</c:v>
                </c:pt>
                <c:pt idx="1">
                  <c:v>19.600000000000001</c:v>
                </c:pt>
                <c:pt idx="2">
                  <c:v>27.2</c:v>
                </c:pt>
                <c:pt idx="3">
                  <c:v>19.899999999999999</c:v>
                </c:pt>
                <c:pt idx="4">
                  <c:v>48.1</c:v>
                </c:pt>
                <c:pt idx="5">
                  <c:v>27.6</c:v>
                </c:pt>
                <c:pt idx="6">
                  <c:v>37.1</c:v>
                </c:pt>
                <c:pt idx="7" formatCode="General">
                  <c:v>28.4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59D-4610-93A5-9704BF13257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Don’t know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AFC7-44D7-B7FF-D50D5CC53C40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Tajikistan</c:v>
                </c:pt>
                <c:pt idx="1">
                  <c:v>Uzbekistan</c:v>
                </c:pt>
                <c:pt idx="2">
                  <c:v>Mongolia</c:v>
                </c:pt>
                <c:pt idx="3">
                  <c:v>Kyrgyzstan</c:v>
                </c:pt>
                <c:pt idx="4">
                  <c:v>Pakistan</c:v>
                </c:pt>
                <c:pt idx="5">
                  <c:v>Georgia</c:v>
                </c:pt>
                <c:pt idx="6">
                  <c:v>Kazakhstan</c:v>
                </c:pt>
                <c:pt idx="7">
                  <c:v>CAREC countries </c:v>
                </c:pt>
              </c:strCache>
            </c:strRef>
          </c:cat>
          <c:val>
            <c:numRef>
              <c:f>Лист1!$D$2:$D$9</c:f>
              <c:numCache>
                <c:formatCode>0.0</c:formatCode>
                <c:ptCount val="8"/>
                <c:pt idx="0">
                  <c:v>4.4000000000000004</c:v>
                </c:pt>
                <c:pt idx="1">
                  <c:v>11.8</c:v>
                </c:pt>
                <c:pt idx="2">
                  <c:v>10.4</c:v>
                </c:pt>
                <c:pt idx="3">
                  <c:v>28</c:v>
                </c:pt>
                <c:pt idx="4">
                  <c:v>8.5</c:v>
                </c:pt>
                <c:pt idx="5">
                  <c:v>26.2</c:v>
                </c:pt>
                <c:pt idx="6">
                  <c:v>37.200000000000003</c:v>
                </c:pt>
                <c:pt idx="7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59D-4610-93A5-9704BF13257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100"/>
        <c:axId val="337211096"/>
        <c:axId val="337211880"/>
      </c:barChart>
      <c:catAx>
        <c:axId val="337211096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337211880"/>
        <c:crosses val="autoZero"/>
        <c:auto val="1"/>
        <c:lblAlgn val="ctr"/>
        <c:lblOffset val="100"/>
        <c:noMultiLvlLbl val="0"/>
      </c:catAx>
      <c:valAx>
        <c:axId val="337211880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33721109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9087462786189113"/>
          <c:y val="4.5223112982839375E-2"/>
          <c:w val="0.79717802070956334"/>
          <c:h val="8.4525683586946107E-2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>
          <a:latin typeface="Century Gothic" panose="020B0502020202020204" pitchFamily="34" charset="0"/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Often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0-A222-4D7E-BD2D-238D3B2C2594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Mongolia</c:v>
                </c:pt>
                <c:pt idx="1">
                  <c:v>Kyrgyzstan</c:v>
                </c:pt>
                <c:pt idx="2">
                  <c:v>Uzbekistan</c:v>
                </c:pt>
                <c:pt idx="3">
                  <c:v>Georgia</c:v>
                </c:pt>
                <c:pt idx="4">
                  <c:v>Pakistan</c:v>
                </c:pt>
                <c:pt idx="5">
                  <c:v>Tajikistan</c:v>
                </c:pt>
                <c:pt idx="6">
                  <c:v>Kazakhstan</c:v>
                </c:pt>
                <c:pt idx="7">
                  <c:v>CAREC countries</c:v>
                </c:pt>
              </c:strCache>
            </c:strRef>
          </c:cat>
          <c:val>
            <c:numRef>
              <c:f>Лист1!$B$2:$B$9</c:f>
              <c:numCache>
                <c:formatCode>@</c:formatCode>
                <c:ptCount val="8"/>
                <c:pt idx="0">
                  <c:v>80.3</c:v>
                </c:pt>
                <c:pt idx="1">
                  <c:v>46.5</c:v>
                </c:pt>
                <c:pt idx="2">
                  <c:v>40.799999999999997</c:v>
                </c:pt>
                <c:pt idx="3">
                  <c:v>40.099999999999994</c:v>
                </c:pt>
                <c:pt idx="4">
                  <c:v>35.9</c:v>
                </c:pt>
                <c:pt idx="5">
                  <c:v>30.799999999999997</c:v>
                </c:pt>
                <c:pt idx="6">
                  <c:v>23.1</c:v>
                </c:pt>
                <c:pt idx="7">
                  <c:v>42.5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D9-400E-9AAF-03EE783C8EE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Sometimes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A222-4D7E-BD2D-238D3B2C2594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Mongolia</c:v>
                </c:pt>
                <c:pt idx="1">
                  <c:v>Kyrgyzstan</c:v>
                </c:pt>
                <c:pt idx="2">
                  <c:v>Uzbekistan</c:v>
                </c:pt>
                <c:pt idx="3">
                  <c:v>Georgia</c:v>
                </c:pt>
                <c:pt idx="4">
                  <c:v>Pakistan</c:v>
                </c:pt>
                <c:pt idx="5">
                  <c:v>Tajikistan</c:v>
                </c:pt>
                <c:pt idx="6">
                  <c:v>Kazakhstan</c:v>
                </c:pt>
                <c:pt idx="7">
                  <c:v>CAREC countries</c:v>
                </c:pt>
              </c:strCache>
            </c:strRef>
          </c:cat>
          <c:val>
            <c:numRef>
              <c:f>Лист1!$C$2:$C$9</c:f>
              <c:numCache>
                <c:formatCode>@</c:formatCode>
                <c:ptCount val="8"/>
                <c:pt idx="0">
                  <c:v>11.8</c:v>
                </c:pt>
                <c:pt idx="1">
                  <c:v>26.7</c:v>
                </c:pt>
                <c:pt idx="2">
                  <c:v>26.8</c:v>
                </c:pt>
                <c:pt idx="3">
                  <c:v>24</c:v>
                </c:pt>
                <c:pt idx="4">
                  <c:v>17.3</c:v>
                </c:pt>
                <c:pt idx="5">
                  <c:v>38.6</c:v>
                </c:pt>
                <c:pt idx="6">
                  <c:v>34.200000000000003</c:v>
                </c:pt>
                <c:pt idx="7">
                  <c:v>25.6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D9-400E-9AAF-03EE783C8EE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Rarely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A222-4D7E-BD2D-238D3B2C2594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Mongolia</c:v>
                </c:pt>
                <c:pt idx="1">
                  <c:v>Kyrgyzstan</c:v>
                </c:pt>
                <c:pt idx="2">
                  <c:v>Uzbekistan</c:v>
                </c:pt>
                <c:pt idx="3">
                  <c:v>Georgia</c:v>
                </c:pt>
                <c:pt idx="4">
                  <c:v>Pakistan</c:v>
                </c:pt>
                <c:pt idx="5">
                  <c:v>Tajikistan</c:v>
                </c:pt>
                <c:pt idx="6">
                  <c:v>Kazakhstan</c:v>
                </c:pt>
                <c:pt idx="7">
                  <c:v>CAREC countries</c:v>
                </c:pt>
              </c:strCache>
            </c:strRef>
          </c:cat>
          <c:val>
            <c:numRef>
              <c:f>Лист1!$D$2:$D$9</c:f>
              <c:numCache>
                <c:formatCode>@</c:formatCode>
                <c:ptCount val="8"/>
                <c:pt idx="0">
                  <c:v>4.9000000000000004</c:v>
                </c:pt>
                <c:pt idx="1">
                  <c:v>18.8</c:v>
                </c:pt>
                <c:pt idx="2">
                  <c:v>21.7</c:v>
                </c:pt>
                <c:pt idx="3">
                  <c:v>21.3</c:v>
                </c:pt>
                <c:pt idx="4">
                  <c:v>17.2</c:v>
                </c:pt>
                <c:pt idx="5">
                  <c:v>21.1</c:v>
                </c:pt>
                <c:pt idx="6">
                  <c:v>30.1</c:v>
                </c:pt>
                <c:pt idx="7">
                  <c:v>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CD9-400E-9AAF-03EE783C8EE3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Never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3-A222-4D7E-BD2D-238D3B2C2594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Mongolia</c:v>
                </c:pt>
                <c:pt idx="1">
                  <c:v>Kyrgyzstan</c:v>
                </c:pt>
                <c:pt idx="2">
                  <c:v>Uzbekistan</c:v>
                </c:pt>
                <c:pt idx="3">
                  <c:v>Georgia</c:v>
                </c:pt>
                <c:pt idx="4">
                  <c:v>Pakistan</c:v>
                </c:pt>
                <c:pt idx="5">
                  <c:v>Tajikistan</c:v>
                </c:pt>
                <c:pt idx="6">
                  <c:v>Kazakhstan</c:v>
                </c:pt>
                <c:pt idx="7">
                  <c:v>CAREC countries</c:v>
                </c:pt>
              </c:strCache>
            </c:strRef>
          </c:cat>
          <c:val>
            <c:numRef>
              <c:f>Лист1!$E$2:$E$9</c:f>
              <c:numCache>
                <c:formatCode>@</c:formatCode>
                <c:ptCount val="8"/>
                <c:pt idx="0">
                  <c:v>3</c:v>
                </c:pt>
                <c:pt idx="1">
                  <c:v>8</c:v>
                </c:pt>
                <c:pt idx="2">
                  <c:v>10.7</c:v>
                </c:pt>
                <c:pt idx="3">
                  <c:v>14.6</c:v>
                </c:pt>
                <c:pt idx="4">
                  <c:v>29.6</c:v>
                </c:pt>
                <c:pt idx="5">
                  <c:v>9.5</c:v>
                </c:pt>
                <c:pt idx="6">
                  <c:v>12.6</c:v>
                </c:pt>
                <c:pt idx="7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CD9-400E-9AAF-03EE783C8EE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100"/>
        <c:axId val="268159824"/>
        <c:axId val="268162568"/>
      </c:barChart>
      <c:catAx>
        <c:axId val="26815982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268162568"/>
        <c:crosses val="autoZero"/>
        <c:auto val="1"/>
        <c:lblAlgn val="ctr"/>
        <c:lblOffset val="100"/>
        <c:noMultiLvlLbl val="0"/>
      </c:catAx>
      <c:valAx>
        <c:axId val="268162568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26815982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7126458426127992"/>
          <c:y val="7.0026640906081267E-2"/>
          <c:w val="0.72873541357928218"/>
          <c:h val="8.2968888579235081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400">
          <a:latin typeface="Century Gothic" panose="020B0502020202020204" pitchFamily="34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476470372339579"/>
          <c:y val="0.12226175649099418"/>
          <c:w val="0.77578694133191561"/>
          <c:h val="0.8437020642930512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Follow strictly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0-7BA6-4BE3-AD13-8D8AEEE5D97E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Mongolia</c:v>
                </c:pt>
                <c:pt idx="1">
                  <c:v>Georgia</c:v>
                </c:pt>
                <c:pt idx="2">
                  <c:v>Uzbekistan</c:v>
                </c:pt>
                <c:pt idx="3">
                  <c:v>Tajikistan</c:v>
                </c:pt>
                <c:pt idx="4">
                  <c:v>Pakistan</c:v>
                </c:pt>
                <c:pt idx="5">
                  <c:v>Kazakhstan</c:v>
                </c:pt>
                <c:pt idx="6">
                  <c:v>Kyrgyzstan</c:v>
                </c:pt>
                <c:pt idx="7">
                  <c:v>CAREC countries</c:v>
                </c:pt>
              </c:strCache>
            </c:strRef>
          </c:cat>
          <c:val>
            <c:numRef>
              <c:f>Лист1!$B$2:$B$9</c:f>
              <c:numCache>
                <c:formatCode>0.0</c:formatCode>
                <c:ptCount val="8"/>
                <c:pt idx="0">
                  <c:v>84</c:v>
                </c:pt>
                <c:pt idx="1">
                  <c:v>81.900000000000006</c:v>
                </c:pt>
                <c:pt idx="2">
                  <c:v>65.5</c:v>
                </c:pt>
                <c:pt idx="3">
                  <c:v>50.6</c:v>
                </c:pt>
                <c:pt idx="4">
                  <c:v>48.2</c:v>
                </c:pt>
                <c:pt idx="5">
                  <c:v>43</c:v>
                </c:pt>
                <c:pt idx="6">
                  <c:v>38</c:v>
                </c:pt>
                <c:pt idx="7">
                  <c:v>58.7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D3-4349-BF24-760F12C4E35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Follow, but not all of them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7BA6-4BE3-AD13-8D8AEEE5D97E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Mongolia</c:v>
                </c:pt>
                <c:pt idx="1">
                  <c:v>Georgia</c:v>
                </c:pt>
                <c:pt idx="2">
                  <c:v>Uzbekistan</c:v>
                </c:pt>
                <c:pt idx="3">
                  <c:v>Tajikistan</c:v>
                </c:pt>
                <c:pt idx="4">
                  <c:v>Pakistan</c:v>
                </c:pt>
                <c:pt idx="5">
                  <c:v>Kazakhstan</c:v>
                </c:pt>
                <c:pt idx="6">
                  <c:v>Kyrgyzstan</c:v>
                </c:pt>
                <c:pt idx="7">
                  <c:v>CAREC countries</c:v>
                </c:pt>
              </c:strCache>
            </c:strRef>
          </c:cat>
          <c:val>
            <c:numRef>
              <c:f>Лист1!$C$2:$C$9</c:f>
              <c:numCache>
                <c:formatCode>0.0</c:formatCode>
                <c:ptCount val="8"/>
                <c:pt idx="0">
                  <c:v>15.5</c:v>
                </c:pt>
                <c:pt idx="1">
                  <c:v>17.600000000000001</c:v>
                </c:pt>
                <c:pt idx="2">
                  <c:v>31.8</c:v>
                </c:pt>
                <c:pt idx="3">
                  <c:v>43.1</c:v>
                </c:pt>
                <c:pt idx="4">
                  <c:v>34.4</c:v>
                </c:pt>
                <c:pt idx="5">
                  <c:v>52</c:v>
                </c:pt>
                <c:pt idx="6">
                  <c:v>57.7</c:v>
                </c:pt>
                <c:pt idx="7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D3-4349-BF24-760F12C4E35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Do not follow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2-7BA6-4BE3-AD13-8D8AEEE5D97E}"/>
              </c:ext>
            </c:extLst>
          </c:dPt>
          <c:dLbls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2-7BA6-4BE3-AD13-8D8AEEE5D97E}"/>
                </c:ext>
              </c:extLst>
            </c:dLbl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Mongolia</c:v>
                </c:pt>
                <c:pt idx="1">
                  <c:v>Georgia</c:v>
                </c:pt>
                <c:pt idx="2">
                  <c:v>Uzbekistan</c:v>
                </c:pt>
                <c:pt idx="3">
                  <c:v>Tajikistan</c:v>
                </c:pt>
                <c:pt idx="4">
                  <c:v>Pakistan</c:v>
                </c:pt>
                <c:pt idx="5">
                  <c:v>Kazakhstan</c:v>
                </c:pt>
                <c:pt idx="6">
                  <c:v>Kyrgyzstan</c:v>
                </c:pt>
                <c:pt idx="7">
                  <c:v>CAREC countries</c:v>
                </c:pt>
              </c:strCache>
            </c:strRef>
          </c:cat>
          <c:val>
            <c:numRef>
              <c:f>Лист1!$D$2:$D$9</c:f>
              <c:numCache>
                <c:formatCode>0.0</c:formatCode>
                <c:ptCount val="8"/>
                <c:pt idx="0">
                  <c:v>0.5</c:v>
                </c:pt>
                <c:pt idx="1">
                  <c:v>0.5</c:v>
                </c:pt>
                <c:pt idx="2">
                  <c:v>2.7</c:v>
                </c:pt>
                <c:pt idx="3">
                  <c:v>6.3</c:v>
                </c:pt>
                <c:pt idx="4">
                  <c:v>17.399999999999999</c:v>
                </c:pt>
                <c:pt idx="5">
                  <c:v>5</c:v>
                </c:pt>
                <c:pt idx="6">
                  <c:v>4.3</c:v>
                </c:pt>
                <c:pt idx="7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FD3-4349-BF24-760F12C4E35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100"/>
        <c:axId val="337193064"/>
        <c:axId val="337191888"/>
      </c:barChart>
      <c:catAx>
        <c:axId val="33719306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crossAx val="337191888"/>
        <c:crosses val="autoZero"/>
        <c:auto val="1"/>
        <c:lblAlgn val="ctr"/>
        <c:lblOffset val="100"/>
        <c:noMultiLvlLbl val="0"/>
      </c:catAx>
      <c:valAx>
        <c:axId val="337191888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33719306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6776992536543558"/>
          <c:y val="3.403617921595456E-2"/>
          <c:w val="0.8196889333724825"/>
          <c:h val="6.9660388611791677E-2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>
          <a:latin typeface="Century Gothic" panose="020B0502020202020204" pitchFamily="34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Yes, they had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0-0748-4D28-8083-39361EFA6961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Kyrgyzstan</c:v>
                </c:pt>
                <c:pt idx="1">
                  <c:v>Georgia</c:v>
                </c:pt>
                <c:pt idx="2">
                  <c:v>Tajikistan</c:v>
                </c:pt>
                <c:pt idx="3">
                  <c:v>Uzbekistan</c:v>
                </c:pt>
                <c:pt idx="4">
                  <c:v>Kazakhstan</c:v>
                </c:pt>
                <c:pt idx="5">
                  <c:v>Pakistan</c:v>
                </c:pt>
                <c:pt idx="6">
                  <c:v>Mongolia</c:v>
                </c:pt>
                <c:pt idx="7">
                  <c:v>CAREC countries</c:v>
                </c:pt>
              </c:strCache>
            </c:strRef>
          </c:cat>
          <c:val>
            <c:numRef>
              <c:f>Лист1!$B$2:$B$9</c:f>
              <c:numCache>
                <c:formatCode>0.0</c:formatCode>
                <c:ptCount val="8"/>
                <c:pt idx="0">
                  <c:v>63.7</c:v>
                </c:pt>
                <c:pt idx="1">
                  <c:v>61.4</c:v>
                </c:pt>
                <c:pt idx="2">
                  <c:v>53.2</c:v>
                </c:pt>
                <c:pt idx="3">
                  <c:v>45.8</c:v>
                </c:pt>
                <c:pt idx="4">
                  <c:v>34</c:v>
                </c:pt>
                <c:pt idx="5">
                  <c:v>11.5</c:v>
                </c:pt>
                <c:pt idx="6">
                  <c:v>1</c:v>
                </c:pt>
                <c:pt idx="7" formatCode="General">
                  <c:v>38.700000000000003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F3-4CC2-812E-EB1EB98EFE8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No, they did not have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1-0748-4D28-8083-39361EFA6961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Kyrgyzstan</c:v>
                </c:pt>
                <c:pt idx="1">
                  <c:v>Georgia</c:v>
                </c:pt>
                <c:pt idx="2">
                  <c:v>Tajikistan</c:v>
                </c:pt>
                <c:pt idx="3">
                  <c:v>Uzbekistan</c:v>
                </c:pt>
                <c:pt idx="4">
                  <c:v>Kazakhstan</c:v>
                </c:pt>
                <c:pt idx="5">
                  <c:v>Pakistan</c:v>
                </c:pt>
                <c:pt idx="6">
                  <c:v>Mongolia</c:v>
                </c:pt>
                <c:pt idx="7">
                  <c:v>CAREC countries</c:v>
                </c:pt>
              </c:strCache>
            </c:strRef>
          </c:cat>
          <c:val>
            <c:numRef>
              <c:f>Лист1!$C$2:$C$9</c:f>
              <c:numCache>
                <c:formatCode>0.0</c:formatCode>
                <c:ptCount val="8"/>
                <c:pt idx="0">
                  <c:v>27.5</c:v>
                </c:pt>
                <c:pt idx="1">
                  <c:v>37.9</c:v>
                </c:pt>
                <c:pt idx="2">
                  <c:v>41.9</c:v>
                </c:pt>
                <c:pt idx="3">
                  <c:v>48.3</c:v>
                </c:pt>
                <c:pt idx="4">
                  <c:v>57.4</c:v>
                </c:pt>
                <c:pt idx="5">
                  <c:v>86.3</c:v>
                </c:pt>
                <c:pt idx="6">
                  <c:v>93.4</c:v>
                </c:pt>
                <c:pt idx="7" formatCode="General">
                  <c:v>56.1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F3-4CC2-812E-EB1EB98EFE8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Don’t know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0748-4D28-8083-39361EFA6961}"/>
              </c:ext>
            </c:extLst>
          </c:dPt>
          <c:dLbls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2-0748-4D28-8083-39361EFA6961}"/>
                </c:ext>
              </c:extLst>
            </c:dLbl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Kyrgyzstan</c:v>
                </c:pt>
                <c:pt idx="1">
                  <c:v>Georgia</c:v>
                </c:pt>
                <c:pt idx="2">
                  <c:v>Tajikistan</c:v>
                </c:pt>
                <c:pt idx="3">
                  <c:v>Uzbekistan</c:v>
                </c:pt>
                <c:pt idx="4">
                  <c:v>Kazakhstan</c:v>
                </c:pt>
                <c:pt idx="5">
                  <c:v>Pakistan</c:v>
                </c:pt>
                <c:pt idx="6">
                  <c:v>Mongolia</c:v>
                </c:pt>
                <c:pt idx="7">
                  <c:v>CAREC countries</c:v>
                </c:pt>
              </c:strCache>
            </c:strRef>
          </c:cat>
          <c:val>
            <c:numRef>
              <c:f>Лист1!$D$2:$D$9</c:f>
              <c:numCache>
                <c:formatCode>0.0</c:formatCode>
                <c:ptCount val="8"/>
                <c:pt idx="0">
                  <c:v>8.8000000000000007</c:v>
                </c:pt>
                <c:pt idx="1">
                  <c:v>0.7</c:v>
                </c:pt>
                <c:pt idx="2">
                  <c:v>4.9000000000000004</c:v>
                </c:pt>
                <c:pt idx="3">
                  <c:v>5.9</c:v>
                </c:pt>
                <c:pt idx="4">
                  <c:v>8.6</c:v>
                </c:pt>
                <c:pt idx="5">
                  <c:v>2.2000000000000002</c:v>
                </c:pt>
                <c:pt idx="6">
                  <c:v>5.6</c:v>
                </c:pt>
                <c:pt idx="7" formatCode="General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F3-4CC2-812E-EB1EB98EFE8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100"/>
        <c:axId val="337188752"/>
        <c:axId val="337210312"/>
      </c:barChart>
      <c:catAx>
        <c:axId val="33718875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337210312"/>
        <c:crosses val="autoZero"/>
        <c:auto val="1"/>
        <c:lblAlgn val="ctr"/>
        <c:lblOffset val="100"/>
        <c:noMultiLvlLbl val="0"/>
      </c:catAx>
      <c:valAx>
        <c:axId val="337210312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33718875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0508173615630121"/>
          <c:y val="6.4038923658688143E-2"/>
          <c:w val="0.79491826708520141"/>
          <c:h val="7.8340501849000904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>
          <a:latin typeface="Century Gothic" panose="020B0502020202020204" pitchFamily="34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780376414114907"/>
          <c:y val="0.25128500517702551"/>
          <c:w val="0.75219623915385547"/>
          <c:h val="0.7366365669637846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Effective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0-E5AE-40D1-AE4A-A11063B160FC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Mongolia</c:v>
                </c:pt>
                <c:pt idx="1">
                  <c:v>Tajikistan</c:v>
                </c:pt>
                <c:pt idx="2">
                  <c:v>Uzbekistan</c:v>
                </c:pt>
                <c:pt idx="3">
                  <c:v>Pakistan</c:v>
                </c:pt>
                <c:pt idx="4">
                  <c:v>Kyrgyzstan</c:v>
                </c:pt>
                <c:pt idx="5">
                  <c:v>Georgia</c:v>
                </c:pt>
                <c:pt idx="6">
                  <c:v>Kazakhstan</c:v>
                </c:pt>
                <c:pt idx="7">
                  <c:v>CAREC countries</c:v>
                </c:pt>
              </c:strCache>
            </c:strRef>
          </c:cat>
          <c:val>
            <c:numRef>
              <c:f>Лист1!$B$2:$B$9</c:f>
              <c:numCache>
                <c:formatCode>0.0</c:formatCode>
                <c:ptCount val="8"/>
                <c:pt idx="0">
                  <c:v>71.900000000000006</c:v>
                </c:pt>
                <c:pt idx="1">
                  <c:v>66.8</c:v>
                </c:pt>
                <c:pt idx="2">
                  <c:v>63.9</c:v>
                </c:pt>
                <c:pt idx="3">
                  <c:v>50.2</c:v>
                </c:pt>
                <c:pt idx="4">
                  <c:v>41.8</c:v>
                </c:pt>
                <c:pt idx="5">
                  <c:v>39.9</c:v>
                </c:pt>
                <c:pt idx="6">
                  <c:v>29.2</c:v>
                </c:pt>
                <c:pt idx="7">
                  <c:v>51.9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81-4F78-9638-AF15EA9C463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Not  effective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1-E5AE-40D1-AE4A-A11063B160FC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Mongolia</c:v>
                </c:pt>
                <c:pt idx="1">
                  <c:v>Tajikistan</c:v>
                </c:pt>
                <c:pt idx="2">
                  <c:v>Uzbekistan</c:v>
                </c:pt>
                <c:pt idx="3">
                  <c:v>Pakistan</c:v>
                </c:pt>
                <c:pt idx="4">
                  <c:v>Kyrgyzstan</c:v>
                </c:pt>
                <c:pt idx="5">
                  <c:v>Georgia</c:v>
                </c:pt>
                <c:pt idx="6">
                  <c:v>Kazakhstan</c:v>
                </c:pt>
                <c:pt idx="7">
                  <c:v>CAREC countries</c:v>
                </c:pt>
              </c:strCache>
            </c:strRef>
          </c:cat>
          <c:val>
            <c:numRef>
              <c:f>Лист1!$C$2:$C$9</c:f>
              <c:numCache>
                <c:formatCode>0.0</c:formatCode>
                <c:ptCount val="8"/>
                <c:pt idx="0">
                  <c:v>6.3000000000000007</c:v>
                </c:pt>
                <c:pt idx="1">
                  <c:v>20.7</c:v>
                </c:pt>
                <c:pt idx="2">
                  <c:v>23.400000000000002</c:v>
                </c:pt>
                <c:pt idx="3">
                  <c:v>30.2</c:v>
                </c:pt>
                <c:pt idx="4">
                  <c:v>19.200000000000003</c:v>
                </c:pt>
                <c:pt idx="5">
                  <c:v>15.6</c:v>
                </c:pt>
                <c:pt idx="6">
                  <c:v>43.7</c:v>
                </c:pt>
                <c:pt idx="7">
                  <c:v>22.8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81-4F78-9638-AF15EA9C463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Don’t know 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E5AE-40D1-AE4A-A11063B160FC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Mongolia</c:v>
                </c:pt>
                <c:pt idx="1">
                  <c:v>Tajikistan</c:v>
                </c:pt>
                <c:pt idx="2">
                  <c:v>Uzbekistan</c:v>
                </c:pt>
                <c:pt idx="3">
                  <c:v>Pakistan</c:v>
                </c:pt>
                <c:pt idx="4">
                  <c:v>Kyrgyzstan</c:v>
                </c:pt>
                <c:pt idx="5">
                  <c:v>Georgia</c:v>
                </c:pt>
                <c:pt idx="6">
                  <c:v>Kazakhstan</c:v>
                </c:pt>
                <c:pt idx="7">
                  <c:v>CAREC countries</c:v>
                </c:pt>
              </c:strCache>
            </c:strRef>
          </c:cat>
          <c:val>
            <c:numRef>
              <c:f>Лист1!$D$2:$D$9</c:f>
              <c:numCache>
                <c:formatCode>0.0</c:formatCode>
                <c:ptCount val="8"/>
                <c:pt idx="0">
                  <c:v>21.8</c:v>
                </c:pt>
                <c:pt idx="1">
                  <c:v>12.5</c:v>
                </c:pt>
                <c:pt idx="2">
                  <c:v>12.7</c:v>
                </c:pt>
                <c:pt idx="3">
                  <c:v>19.600000000000001</c:v>
                </c:pt>
                <c:pt idx="4">
                  <c:v>39</c:v>
                </c:pt>
                <c:pt idx="5">
                  <c:v>44.5</c:v>
                </c:pt>
                <c:pt idx="6">
                  <c:v>27.1</c:v>
                </c:pt>
                <c:pt idx="7">
                  <c:v>25.3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F81-4F78-9638-AF15EA9C463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100"/>
        <c:axId val="337206392"/>
        <c:axId val="337209136"/>
      </c:barChart>
      <c:catAx>
        <c:axId val="337206392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337209136"/>
        <c:crosses val="autoZero"/>
        <c:auto val="1"/>
        <c:lblAlgn val="ctr"/>
        <c:lblOffset val="100"/>
        <c:noMultiLvlLbl val="0"/>
      </c:catAx>
      <c:valAx>
        <c:axId val="33720913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33720639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8331679621804473"/>
          <c:y val="2.5132614871416707E-2"/>
          <c:w val="0.80604026577084653"/>
          <c:h val="8.462478931131992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400">
          <a:latin typeface="Century Gothic" panose="020B0502020202020204" pitchFamily="34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17494152301396"/>
          <c:y val="0.12562833821300223"/>
          <c:w val="0.74077254679409998"/>
          <c:h val="0.8711922622929478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0CC5-48D8-BD11-678621376FF4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162E-4A91-BDBA-9BBD6F17C33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Georgia</c:v>
                </c:pt>
                <c:pt idx="1">
                  <c:v>Uzbekistan</c:v>
                </c:pt>
                <c:pt idx="2">
                  <c:v>Mongolia</c:v>
                </c:pt>
                <c:pt idx="3">
                  <c:v>Tajikistan</c:v>
                </c:pt>
                <c:pt idx="4">
                  <c:v>Kyrgyzstan</c:v>
                </c:pt>
                <c:pt idx="5">
                  <c:v>Kazakhstan</c:v>
                </c:pt>
                <c:pt idx="6">
                  <c:v>Pakistan</c:v>
                </c:pt>
                <c:pt idx="7">
                  <c:v>CAREC countries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95.5</c:v>
                </c:pt>
                <c:pt idx="1">
                  <c:v>92.4</c:v>
                </c:pt>
                <c:pt idx="2">
                  <c:v>78.099999999999994</c:v>
                </c:pt>
                <c:pt idx="3">
                  <c:v>73.3</c:v>
                </c:pt>
                <c:pt idx="4">
                  <c:v>71.2</c:v>
                </c:pt>
                <c:pt idx="5">
                  <c:v>51.4</c:v>
                </c:pt>
                <c:pt idx="6">
                  <c:v>25.7</c:v>
                </c:pt>
                <c:pt idx="7">
                  <c:v>69.7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16-4A6B-AECE-45CAE6ECE02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8B16-4A6B-AECE-45CAE6ECE02E}"/>
              </c:ext>
            </c:extLst>
          </c:dPt>
          <c:dPt>
            <c:idx val="7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62E-4A91-BDBA-9BBD6F17C339}"/>
              </c:ext>
            </c:extLst>
          </c:dPt>
          <c:dLbls>
            <c:dLbl>
              <c:idx val="0"/>
              <c:layout>
                <c:manualLayout>
                  <c:x val="-1.1757952820057031E-2"/>
                  <c:y val="3.96580415110400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B16-4A6B-AECE-45CAE6ECE02E}"/>
                </c:ext>
              </c:extLst>
            </c:dLbl>
            <c:dLbl>
              <c:idx val="1"/>
              <c:layout>
                <c:manualLayout>
                  <c:x val="-1.4697441025071289E-2"/>
                  <c:y val="6.3587989880998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35E-4F37-8E75-9D9D6D2AD1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Georgia</c:v>
                </c:pt>
                <c:pt idx="1">
                  <c:v>Uzbekistan</c:v>
                </c:pt>
                <c:pt idx="2">
                  <c:v>Mongolia</c:v>
                </c:pt>
                <c:pt idx="3">
                  <c:v>Tajikistan</c:v>
                </c:pt>
                <c:pt idx="4">
                  <c:v>Kyrgyzstan</c:v>
                </c:pt>
                <c:pt idx="5">
                  <c:v>Kazakhstan</c:v>
                </c:pt>
                <c:pt idx="6">
                  <c:v>Pakistan</c:v>
                </c:pt>
                <c:pt idx="7">
                  <c:v>CAREC countries</c:v>
                </c:pt>
              </c:strCache>
            </c:strRef>
          </c:cat>
          <c:val>
            <c:numRef>
              <c:f>Лист1!$C$2:$C$9</c:f>
              <c:numCache>
                <c:formatCode>General</c:formatCode>
                <c:ptCount val="8"/>
                <c:pt idx="0">
                  <c:v>2.2999999999999998</c:v>
                </c:pt>
                <c:pt idx="1">
                  <c:v>6.1</c:v>
                </c:pt>
                <c:pt idx="2">
                  <c:v>15.9</c:v>
                </c:pt>
                <c:pt idx="3">
                  <c:v>22.3</c:v>
                </c:pt>
                <c:pt idx="4">
                  <c:v>21.8</c:v>
                </c:pt>
                <c:pt idx="5">
                  <c:v>38.6</c:v>
                </c:pt>
                <c:pt idx="6">
                  <c:v>71.900000000000006</c:v>
                </c:pt>
                <c:pt idx="7">
                  <c:v>25.6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16-4A6B-AECE-45CAE6ECE02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Don’t know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B16-4A6B-AECE-45CAE6ECE02E}"/>
              </c:ext>
            </c:extLst>
          </c:dPt>
          <c:dPt>
            <c:idx val="7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62E-4A91-BDBA-9BBD6F17C339}"/>
              </c:ext>
            </c:extLst>
          </c:dPt>
          <c:dLbls>
            <c:dLbl>
              <c:idx val="0"/>
              <c:layout>
                <c:manualLayout>
                  <c:x val="7.3487205125356446E-3"/>
                  <c:y val="7.1299906776774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16-4A6B-AECE-45CAE6ECE02E}"/>
                </c:ext>
              </c:extLst>
            </c:dLbl>
            <c:dLbl>
              <c:idx val="1"/>
              <c:layout>
                <c:manualLayout>
                  <c:x val="1.4697441025071289E-3"/>
                  <c:y val="6.3587989880998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35E-4F37-8E75-9D9D6D2AD1DC}"/>
                </c:ext>
              </c:extLst>
            </c:dLbl>
            <c:dLbl>
              <c:idx val="6"/>
              <c:layout>
                <c:manualLayout>
                  <c:x val="0"/>
                  <c:y val="3.17964984046674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62E-4A91-BDBA-9BBD6F17C339}"/>
                </c:ext>
              </c:extLst>
            </c:dLbl>
            <c:dLbl>
              <c:idx val="7"/>
              <c:layout>
                <c:manualLayout>
                  <c:x val="0"/>
                  <c:y val="3.17964984046674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62E-4A91-BDBA-9BBD6F17C3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Georgia</c:v>
                </c:pt>
                <c:pt idx="1">
                  <c:v>Uzbekistan</c:v>
                </c:pt>
                <c:pt idx="2">
                  <c:v>Mongolia</c:v>
                </c:pt>
                <c:pt idx="3">
                  <c:v>Tajikistan</c:v>
                </c:pt>
                <c:pt idx="4">
                  <c:v>Kyrgyzstan</c:v>
                </c:pt>
                <c:pt idx="5">
                  <c:v>Kazakhstan</c:v>
                </c:pt>
                <c:pt idx="6">
                  <c:v>Pakistan</c:v>
                </c:pt>
                <c:pt idx="7">
                  <c:v>CAREC countries</c:v>
                </c:pt>
              </c:strCache>
            </c:strRef>
          </c:cat>
          <c:val>
            <c:numRef>
              <c:f>Лист1!$D$2:$D$9</c:f>
              <c:numCache>
                <c:formatCode>General</c:formatCode>
                <c:ptCount val="8"/>
                <c:pt idx="0">
                  <c:v>2.2000000000000002</c:v>
                </c:pt>
                <c:pt idx="1">
                  <c:v>1.5</c:v>
                </c:pt>
                <c:pt idx="2">
                  <c:v>6</c:v>
                </c:pt>
                <c:pt idx="3">
                  <c:v>4.4000000000000004</c:v>
                </c:pt>
                <c:pt idx="4">
                  <c:v>7</c:v>
                </c:pt>
                <c:pt idx="5">
                  <c:v>10</c:v>
                </c:pt>
                <c:pt idx="6">
                  <c:v>2.4</c:v>
                </c:pt>
                <c:pt idx="7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B16-4A6B-AECE-45CAE6ECE0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337214624"/>
        <c:axId val="337217368"/>
      </c:barChart>
      <c:catAx>
        <c:axId val="3372146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ru-RU"/>
          </a:p>
        </c:txPr>
        <c:crossAx val="337217368"/>
        <c:crosses val="autoZero"/>
        <c:auto val="1"/>
        <c:lblAlgn val="ctr"/>
        <c:lblOffset val="100"/>
        <c:noMultiLvlLbl val="0"/>
      </c:catAx>
      <c:valAx>
        <c:axId val="337217368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337214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0292733677739508"/>
          <c:y val="4.6730413209278336E-2"/>
          <c:w val="0.67985860367366591"/>
          <c:h val="7.15785468141540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Century Gothic" panose="020B050202020202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Century Gothic" panose="020B0502020202020204" pitchFamily="34" charset="0"/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911683725962813"/>
          <c:y val="0.20796035031839344"/>
          <c:w val="0.76430143027586306"/>
          <c:h val="0.7585903650217519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FF44-4FB9-9680-3015DEF5620C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Mongolia</c:v>
                </c:pt>
                <c:pt idx="1">
                  <c:v>Tajikistan</c:v>
                </c:pt>
                <c:pt idx="2">
                  <c:v>Uzbekistan</c:v>
                </c:pt>
                <c:pt idx="3">
                  <c:v>Pakistan</c:v>
                </c:pt>
                <c:pt idx="4">
                  <c:v>Georgia</c:v>
                </c:pt>
                <c:pt idx="5">
                  <c:v>Kyrgyzstan</c:v>
                </c:pt>
                <c:pt idx="6">
                  <c:v>Kazakhstan</c:v>
                </c:pt>
                <c:pt idx="7">
                  <c:v>CAREC countries</c:v>
                </c:pt>
              </c:strCache>
            </c:strRef>
          </c:cat>
          <c:val>
            <c:numRef>
              <c:f>Лист1!$B$2:$B$9</c:f>
              <c:numCache>
                <c:formatCode>0.0</c:formatCode>
                <c:ptCount val="8"/>
                <c:pt idx="0">
                  <c:v>82.5</c:v>
                </c:pt>
                <c:pt idx="1">
                  <c:v>76.3</c:v>
                </c:pt>
                <c:pt idx="2">
                  <c:v>66.599999999999994</c:v>
                </c:pt>
                <c:pt idx="3">
                  <c:v>52.6</c:v>
                </c:pt>
                <c:pt idx="4">
                  <c:v>50.2</c:v>
                </c:pt>
                <c:pt idx="5">
                  <c:v>49</c:v>
                </c:pt>
                <c:pt idx="6">
                  <c:v>22.7</c:v>
                </c:pt>
                <c:pt idx="7">
                  <c:v>57.1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2F-4B17-ABEA-288247D7919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rgbClr val="0070C0"/>
              </a:solidFill>
            </c:spPr>
            <c:extLst>
              <c:ext xmlns:c16="http://schemas.microsoft.com/office/drawing/2014/chart" uri="{C3380CC4-5D6E-409C-BE32-E72D297353CC}">
                <c16:uniqueId val="{00000001-FF44-4FB9-9680-3015DEF5620C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Mongolia</c:v>
                </c:pt>
                <c:pt idx="1">
                  <c:v>Tajikistan</c:v>
                </c:pt>
                <c:pt idx="2">
                  <c:v>Uzbekistan</c:v>
                </c:pt>
                <c:pt idx="3">
                  <c:v>Pakistan</c:v>
                </c:pt>
                <c:pt idx="4">
                  <c:v>Georgia</c:v>
                </c:pt>
                <c:pt idx="5">
                  <c:v>Kyrgyzstan</c:v>
                </c:pt>
                <c:pt idx="6">
                  <c:v>Kazakhstan</c:v>
                </c:pt>
                <c:pt idx="7">
                  <c:v>CAREC countries</c:v>
                </c:pt>
              </c:strCache>
            </c:strRef>
          </c:cat>
          <c:val>
            <c:numRef>
              <c:f>Лист1!$C$2:$C$9</c:f>
              <c:numCache>
                <c:formatCode>0.0</c:formatCode>
                <c:ptCount val="8"/>
                <c:pt idx="0">
                  <c:v>12.4</c:v>
                </c:pt>
                <c:pt idx="1">
                  <c:v>18</c:v>
                </c:pt>
                <c:pt idx="2">
                  <c:v>24.7</c:v>
                </c:pt>
                <c:pt idx="3">
                  <c:v>43.4</c:v>
                </c:pt>
                <c:pt idx="4">
                  <c:v>35</c:v>
                </c:pt>
                <c:pt idx="5">
                  <c:v>31.4</c:v>
                </c:pt>
                <c:pt idx="6">
                  <c:v>55.5</c:v>
                </c:pt>
                <c:pt idx="7">
                  <c:v>31.5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2F-4B17-ABEA-288247D7919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I am already vaccinated 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3-FF44-4FB9-9680-3015DEF5620C}"/>
              </c:ext>
            </c:extLst>
          </c:dPt>
          <c:dLbls>
            <c:dLbl>
              <c:idx val="1"/>
              <c:layout>
                <c:manualLayout>
                  <c:x val="-1.5336460200074387E-3"/>
                  <c:y val="3.646429556866930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F44-4FB9-9680-3015DEF5620C}"/>
                </c:ext>
              </c:extLst>
            </c:dLbl>
            <c:dLbl>
              <c:idx val="5"/>
              <c:layout>
                <c:manualLayout>
                  <c:x val="-6.0298380901647203E-3"/>
                  <c:y val="2.979055904545034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F2F-4B17-ABEA-288247D7919B}"/>
                </c:ext>
              </c:extLst>
            </c:dLbl>
            <c:dLbl>
              <c:idx val="7"/>
              <c:layout>
                <c:manualLayout>
                  <c:x val="-1.5336460200074387E-3"/>
                  <c:y val="5.7424087509715434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F44-4FB9-9680-3015DEF5620C}"/>
                </c:ext>
              </c:extLst>
            </c:dLbl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Mongolia</c:v>
                </c:pt>
                <c:pt idx="1">
                  <c:v>Tajikistan</c:v>
                </c:pt>
                <c:pt idx="2">
                  <c:v>Uzbekistan</c:v>
                </c:pt>
                <c:pt idx="3">
                  <c:v>Pakistan</c:v>
                </c:pt>
                <c:pt idx="4">
                  <c:v>Georgia</c:v>
                </c:pt>
                <c:pt idx="5">
                  <c:v>Kyrgyzstan</c:v>
                </c:pt>
                <c:pt idx="6">
                  <c:v>Kazakhstan</c:v>
                </c:pt>
                <c:pt idx="7">
                  <c:v>CAREC countries</c:v>
                </c:pt>
              </c:strCache>
            </c:strRef>
          </c:cat>
          <c:val>
            <c:numRef>
              <c:f>Лист1!$D$2:$D$9</c:f>
              <c:numCache>
                <c:formatCode>0.0</c:formatCode>
                <c:ptCount val="8"/>
                <c:pt idx="1">
                  <c:v>0.4</c:v>
                </c:pt>
                <c:pt idx="2">
                  <c:v>0.2</c:v>
                </c:pt>
                <c:pt idx="5">
                  <c:v>0.3</c:v>
                </c:pt>
                <c:pt idx="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F2F-4B17-ABEA-288247D7919B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Don't know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FF44-4FB9-9680-3015DEF5620C}"/>
              </c:ext>
            </c:extLst>
          </c:dPt>
          <c:dLbls>
            <c:dLbl>
              <c:idx val="1"/>
              <c:layout>
                <c:manualLayout>
                  <c:x val="7.668230100036969E-3"/>
                  <c:y val="3.646429556866930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F44-4FB9-9680-3015DEF5620C}"/>
                </c:ext>
              </c:extLst>
            </c:dLbl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Mongolia</c:v>
                </c:pt>
                <c:pt idx="1">
                  <c:v>Tajikistan</c:v>
                </c:pt>
                <c:pt idx="2">
                  <c:v>Uzbekistan</c:v>
                </c:pt>
                <c:pt idx="3">
                  <c:v>Pakistan</c:v>
                </c:pt>
                <c:pt idx="4">
                  <c:v>Georgia</c:v>
                </c:pt>
                <c:pt idx="5">
                  <c:v>Kyrgyzstan</c:v>
                </c:pt>
                <c:pt idx="6">
                  <c:v>Kazakhstan</c:v>
                </c:pt>
                <c:pt idx="7">
                  <c:v>CAREC countries</c:v>
                </c:pt>
              </c:strCache>
            </c:strRef>
          </c:cat>
          <c:val>
            <c:numRef>
              <c:f>Лист1!$E$2:$E$9</c:f>
              <c:numCache>
                <c:formatCode>0.0</c:formatCode>
                <c:ptCount val="8"/>
                <c:pt idx="0">
                  <c:v>5.0999999999999996</c:v>
                </c:pt>
                <c:pt idx="1">
                  <c:v>5.3</c:v>
                </c:pt>
                <c:pt idx="2">
                  <c:v>8.5</c:v>
                </c:pt>
                <c:pt idx="3">
                  <c:v>4</c:v>
                </c:pt>
                <c:pt idx="4">
                  <c:v>14.8</c:v>
                </c:pt>
                <c:pt idx="5">
                  <c:v>19.3</c:v>
                </c:pt>
                <c:pt idx="6">
                  <c:v>21.6</c:v>
                </c:pt>
                <c:pt idx="7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F2F-4B17-ABEA-288247D7919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100"/>
        <c:axId val="268164920"/>
        <c:axId val="268160608"/>
      </c:barChart>
      <c:catAx>
        <c:axId val="26816492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268160608"/>
        <c:crosses val="autoZero"/>
        <c:auto val="1"/>
        <c:lblAlgn val="ctr"/>
        <c:lblOffset val="100"/>
        <c:noMultiLvlLbl val="0"/>
      </c:catAx>
      <c:valAx>
        <c:axId val="268160608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26816492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9.4092465509530279E-2"/>
          <c:y val="0"/>
          <c:w val="0.89773857035827931"/>
          <c:h val="6.2400633646069972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Century Gothic" panose="020B0502020202020204" pitchFamily="34" charset="0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480178971401621"/>
          <c:y val="0"/>
          <c:w val="0.64519817750895203"/>
          <c:h val="0.955305099254065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Would get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Pt>
            <c:idx val="7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0-FF44-4FB9-9680-3015DEF5620C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Mongolia</c:v>
                </c:pt>
                <c:pt idx="1">
                  <c:v>Tajikistan</c:v>
                </c:pt>
                <c:pt idx="2">
                  <c:v>Uzbekistan</c:v>
                </c:pt>
                <c:pt idx="3">
                  <c:v>Pakistan</c:v>
                </c:pt>
                <c:pt idx="4">
                  <c:v>Georgia</c:v>
                </c:pt>
                <c:pt idx="5">
                  <c:v>Kyrgyzstan</c:v>
                </c:pt>
                <c:pt idx="6">
                  <c:v>Kazakhstan</c:v>
                </c:pt>
                <c:pt idx="7">
                  <c:v>CAREC countries</c:v>
                </c:pt>
              </c:strCache>
            </c:strRef>
          </c:cat>
          <c:val>
            <c:numRef>
              <c:f>Лист1!$B$2:$B$9</c:f>
              <c:numCache>
                <c:formatCode>0.0</c:formatCode>
                <c:ptCount val="8"/>
                <c:pt idx="0">
                  <c:v>82.5</c:v>
                </c:pt>
                <c:pt idx="1">
                  <c:v>76.3</c:v>
                </c:pt>
                <c:pt idx="2">
                  <c:v>66.599999999999994</c:v>
                </c:pt>
                <c:pt idx="3">
                  <c:v>52.6</c:v>
                </c:pt>
                <c:pt idx="4">
                  <c:v>50.2</c:v>
                </c:pt>
                <c:pt idx="5">
                  <c:v>49</c:v>
                </c:pt>
                <c:pt idx="6">
                  <c:v>22.7</c:v>
                </c:pt>
                <c:pt idx="7">
                  <c:v>57.1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2F-4B17-ABEA-288247D7919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30"/>
        <c:axId val="268164920"/>
        <c:axId val="268160608"/>
      </c:barChart>
      <c:catAx>
        <c:axId val="268164920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268160608"/>
        <c:crosses val="autoZero"/>
        <c:auto val="1"/>
        <c:lblAlgn val="ctr"/>
        <c:lblOffset val="100"/>
        <c:noMultiLvlLbl val="0"/>
      </c:catAx>
      <c:valAx>
        <c:axId val="268160608"/>
        <c:scaling>
          <c:orientation val="minMax"/>
        </c:scaling>
        <c:delete val="1"/>
        <c:axPos val="t"/>
        <c:numFmt formatCode="0.0" sourceLinked="1"/>
        <c:majorTickMark val="out"/>
        <c:minorTickMark val="none"/>
        <c:tickLblPos val="nextTo"/>
        <c:crossAx val="2681649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200">
          <a:latin typeface="Century Gothic" panose="020B0502020202020204" pitchFamily="34" charset="0"/>
        </a:defRPr>
      </a:pPr>
      <a:endParaRPr lang="ru-RU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089426459553793"/>
          <c:y val="3.5341633684093356E-2"/>
          <c:w val="0.60965640495398421"/>
          <c:h val="0.9293167326318132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entury Gothic" panose="020B050202020202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United Kingdom</c:v>
                </c:pt>
                <c:pt idx="1">
                  <c:v>Brazil</c:v>
                </c:pt>
                <c:pt idx="2">
                  <c:v>China</c:v>
                </c:pt>
                <c:pt idx="3">
                  <c:v>Mexico</c:v>
                </c:pt>
                <c:pt idx="4">
                  <c:v>Italy</c:v>
                </c:pt>
                <c:pt idx="5">
                  <c:v>Spain</c:v>
                </c:pt>
                <c:pt idx="6">
                  <c:v>Canada</c:v>
                </c:pt>
                <c:pt idx="7">
                  <c:v>South Korea</c:v>
                </c:pt>
                <c:pt idx="8">
                  <c:v>Australia</c:v>
                </c:pt>
                <c:pt idx="9">
                  <c:v>United States</c:v>
                </c:pt>
                <c:pt idx="10">
                  <c:v>Germany</c:v>
                </c:pt>
                <c:pt idx="11">
                  <c:v>Japan</c:v>
                </c:pt>
                <c:pt idx="12">
                  <c:v>South Africa</c:v>
                </c:pt>
                <c:pt idx="13">
                  <c:v>France</c:v>
                </c:pt>
                <c:pt idx="14">
                  <c:v>Россия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89</c:v>
                </c:pt>
                <c:pt idx="1">
                  <c:v>88</c:v>
                </c:pt>
                <c:pt idx="2">
                  <c:v>85</c:v>
                </c:pt>
                <c:pt idx="3">
                  <c:v>85</c:v>
                </c:pt>
                <c:pt idx="4">
                  <c:v>80</c:v>
                </c:pt>
                <c:pt idx="5">
                  <c:v>80</c:v>
                </c:pt>
                <c:pt idx="6">
                  <c:v>79</c:v>
                </c:pt>
                <c:pt idx="7">
                  <c:v>78</c:v>
                </c:pt>
                <c:pt idx="8">
                  <c:v>73</c:v>
                </c:pt>
                <c:pt idx="9">
                  <c:v>71</c:v>
                </c:pt>
                <c:pt idx="10">
                  <c:v>68</c:v>
                </c:pt>
                <c:pt idx="11">
                  <c:v>64</c:v>
                </c:pt>
                <c:pt idx="12">
                  <c:v>61</c:v>
                </c:pt>
                <c:pt idx="13">
                  <c:v>57</c:v>
                </c:pt>
                <c:pt idx="14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15-4F59-9B26-416C694F0E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245043040"/>
        <c:axId val="252005120"/>
      </c:barChart>
      <c:catAx>
        <c:axId val="2450430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pPr>
            <a:endParaRPr lang="ru-RU"/>
          </a:p>
        </c:txPr>
        <c:crossAx val="252005120"/>
        <c:crosses val="autoZero"/>
        <c:auto val="1"/>
        <c:lblAlgn val="ctr"/>
        <c:lblOffset val="100"/>
        <c:noMultiLvlLbl val="0"/>
      </c:catAx>
      <c:valAx>
        <c:axId val="252005120"/>
        <c:scaling>
          <c:orientation val="minMax"/>
        </c:scaling>
        <c:delete val="1"/>
        <c:axPos val="t"/>
        <c:numFmt formatCode="General" sourceLinked="1"/>
        <c:majorTickMark val="none"/>
        <c:minorTickMark val="none"/>
        <c:tickLblPos val="nextTo"/>
        <c:crossAx val="245043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2598870056497175E-2"/>
          <c:y val="4.0571686132557024E-2"/>
          <c:w val="0.95480225988700562"/>
          <c:h val="0.59881369202924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'Лист1 (2)'!$A$3</c:f>
              <c:strCache>
                <c:ptCount val="1"/>
                <c:pt idx="0">
                  <c:v>Family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'Лист1 (2)'!$B$1:$F$2</c:f>
              <c:multiLvlStrCache>
                <c:ptCount val="5"/>
                <c:lvl>
                  <c:pt idx="0">
                    <c:v>WVS-6, N=1202 </c:v>
                  </c:pt>
                  <c:pt idx="1">
                    <c:v>WVS-7, N=1276</c:v>
                  </c:pt>
                  <c:pt idx="2">
                    <c:v>WVS-7, N=1200</c:v>
                  </c:pt>
                  <c:pt idx="3">
                    <c:v>WVS-7, N=1995</c:v>
                  </c:pt>
                  <c:pt idx="4">
                    <c:v>WVS-7, N=1200</c:v>
                  </c:pt>
                </c:lvl>
                <c:lvl>
                  <c:pt idx="0">
                    <c:v>Georgia</c:v>
                  </c:pt>
                  <c:pt idx="1">
                    <c:v>Kazakhstan</c:v>
                  </c:pt>
                  <c:pt idx="2">
                    <c:v>Kyrgyzstan</c:v>
                  </c:pt>
                  <c:pt idx="3">
                    <c:v>Pakistan</c:v>
                  </c:pt>
                  <c:pt idx="4">
                    <c:v>Tajikistan</c:v>
                  </c:pt>
                </c:lvl>
              </c:multiLvlStrCache>
            </c:multiLvlStrRef>
          </c:cat>
          <c:val>
            <c:numRef>
              <c:f>'Лист1 (2)'!$B$3:$F$3</c:f>
              <c:numCache>
                <c:formatCode>General</c:formatCode>
                <c:ptCount val="5"/>
                <c:pt idx="0">
                  <c:v>98.4</c:v>
                </c:pt>
                <c:pt idx="1">
                  <c:v>93.5</c:v>
                </c:pt>
                <c:pt idx="2">
                  <c:v>92.4</c:v>
                </c:pt>
                <c:pt idx="3">
                  <c:v>92.6</c:v>
                </c:pt>
                <c:pt idx="4">
                  <c:v>95.9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AC-4E94-B67A-4C7A9EA6279D}"/>
            </c:ext>
          </c:extLst>
        </c:ser>
        <c:ser>
          <c:idx val="1"/>
          <c:order val="1"/>
          <c:tx>
            <c:strRef>
              <c:f>'Лист1 (2)'!$A$4</c:f>
              <c:strCache>
                <c:ptCount val="1"/>
                <c:pt idx="0">
                  <c:v>Friends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'Лист1 (2)'!$B$1:$F$2</c:f>
              <c:multiLvlStrCache>
                <c:ptCount val="5"/>
                <c:lvl>
                  <c:pt idx="0">
                    <c:v>WVS-6, N=1202 </c:v>
                  </c:pt>
                  <c:pt idx="1">
                    <c:v>WVS-7, N=1276</c:v>
                  </c:pt>
                  <c:pt idx="2">
                    <c:v>WVS-7, N=1200</c:v>
                  </c:pt>
                  <c:pt idx="3">
                    <c:v>WVS-7, N=1995</c:v>
                  </c:pt>
                  <c:pt idx="4">
                    <c:v>WVS-7, N=1200</c:v>
                  </c:pt>
                </c:lvl>
                <c:lvl>
                  <c:pt idx="0">
                    <c:v>Georgia</c:v>
                  </c:pt>
                  <c:pt idx="1">
                    <c:v>Kazakhstan</c:v>
                  </c:pt>
                  <c:pt idx="2">
                    <c:v>Kyrgyzstan</c:v>
                  </c:pt>
                  <c:pt idx="3">
                    <c:v>Pakistan</c:v>
                  </c:pt>
                  <c:pt idx="4">
                    <c:v>Tajikistan</c:v>
                  </c:pt>
                </c:lvl>
              </c:multiLvlStrCache>
            </c:multiLvlStrRef>
          </c:cat>
          <c:val>
            <c:numRef>
              <c:f>'Лист1 (2)'!$B$4:$F$4</c:f>
              <c:numCache>
                <c:formatCode>General</c:formatCode>
                <c:ptCount val="5"/>
                <c:pt idx="0">
                  <c:v>74</c:v>
                </c:pt>
                <c:pt idx="1">
                  <c:v>43.7</c:v>
                </c:pt>
                <c:pt idx="2">
                  <c:v>52.3</c:v>
                </c:pt>
                <c:pt idx="3">
                  <c:v>58.5</c:v>
                </c:pt>
                <c:pt idx="4">
                  <c:v>50.1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AC-4E94-B67A-4C7A9EA6279D}"/>
            </c:ext>
          </c:extLst>
        </c:ser>
        <c:ser>
          <c:idx val="2"/>
          <c:order val="2"/>
          <c:tx>
            <c:strRef>
              <c:f>'Лист1 (2)'!$A$5</c:f>
              <c:strCache>
                <c:ptCount val="1"/>
                <c:pt idx="0">
                  <c:v>Leisure time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'Лист1 (2)'!$B$1:$F$2</c:f>
              <c:multiLvlStrCache>
                <c:ptCount val="5"/>
                <c:lvl>
                  <c:pt idx="0">
                    <c:v>WVS-6, N=1202 </c:v>
                  </c:pt>
                  <c:pt idx="1">
                    <c:v>WVS-7, N=1276</c:v>
                  </c:pt>
                  <c:pt idx="2">
                    <c:v>WVS-7, N=1200</c:v>
                  </c:pt>
                  <c:pt idx="3">
                    <c:v>WVS-7, N=1995</c:v>
                  </c:pt>
                  <c:pt idx="4">
                    <c:v>WVS-7, N=1200</c:v>
                  </c:pt>
                </c:lvl>
                <c:lvl>
                  <c:pt idx="0">
                    <c:v>Georgia</c:v>
                  </c:pt>
                  <c:pt idx="1">
                    <c:v>Kazakhstan</c:v>
                  </c:pt>
                  <c:pt idx="2">
                    <c:v>Kyrgyzstan</c:v>
                  </c:pt>
                  <c:pt idx="3">
                    <c:v>Pakistan</c:v>
                  </c:pt>
                  <c:pt idx="4">
                    <c:v>Tajikistan</c:v>
                  </c:pt>
                </c:lvl>
              </c:multiLvlStrCache>
            </c:multiLvlStrRef>
          </c:cat>
          <c:val>
            <c:numRef>
              <c:f>'Лист1 (2)'!$B$5:$F$5</c:f>
              <c:numCache>
                <c:formatCode>General</c:formatCode>
                <c:ptCount val="5"/>
                <c:pt idx="0">
                  <c:v>32.4</c:v>
                </c:pt>
                <c:pt idx="1">
                  <c:v>35.5</c:v>
                </c:pt>
                <c:pt idx="2">
                  <c:v>41</c:v>
                </c:pt>
                <c:pt idx="3">
                  <c:v>30.8</c:v>
                </c:pt>
                <c:pt idx="4">
                  <c:v>27.7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AC-4E94-B67A-4C7A9EA6279D}"/>
            </c:ext>
          </c:extLst>
        </c:ser>
        <c:ser>
          <c:idx val="3"/>
          <c:order val="3"/>
          <c:tx>
            <c:strRef>
              <c:f>'Лист1 (2)'!$A$6</c:f>
              <c:strCache>
                <c:ptCount val="1"/>
                <c:pt idx="0">
                  <c:v>Politics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'Лист1 (2)'!$B$1:$F$2</c:f>
              <c:multiLvlStrCache>
                <c:ptCount val="5"/>
                <c:lvl>
                  <c:pt idx="0">
                    <c:v>WVS-6, N=1202 </c:v>
                  </c:pt>
                  <c:pt idx="1">
                    <c:v>WVS-7, N=1276</c:v>
                  </c:pt>
                  <c:pt idx="2">
                    <c:v>WVS-7, N=1200</c:v>
                  </c:pt>
                  <c:pt idx="3">
                    <c:v>WVS-7, N=1995</c:v>
                  </c:pt>
                  <c:pt idx="4">
                    <c:v>WVS-7, N=1200</c:v>
                  </c:pt>
                </c:lvl>
                <c:lvl>
                  <c:pt idx="0">
                    <c:v>Georgia</c:v>
                  </c:pt>
                  <c:pt idx="1">
                    <c:v>Kazakhstan</c:v>
                  </c:pt>
                  <c:pt idx="2">
                    <c:v>Kyrgyzstan</c:v>
                  </c:pt>
                  <c:pt idx="3">
                    <c:v>Pakistan</c:v>
                  </c:pt>
                  <c:pt idx="4">
                    <c:v>Tajikistan</c:v>
                  </c:pt>
                </c:lvl>
              </c:multiLvlStrCache>
            </c:multiLvlStrRef>
          </c:cat>
          <c:val>
            <c:numRef>
              <c:f>'Лист1 (2)'!$B$6:$F$6</c:f>
              <c:numCache>
                <c:formatCode>General</c:formatCode>
                <c:ptCount val="5"/>
                <c:pt idx="0">
                  <c:v>10.199999999999999</c:v>
                </c:pt>
                <c:pt idx="1">
                  <c:v>13.5</c:v>
                </c:pt>
                <c:pt idx="2">
                  <c:v>14</c:v>
                </c:pt>
                <c:pt idx="3">
                  <c:v>19.899999999999999</c:v>
                </c:pt>
                <c:pt idx="4">
                  <c:v>23.9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3AC-4E94-B67A-4C7A9EA6279D}"/>
            </c:ext>
          </c:extLst>
        </c:ser>
        <c:ser>
          <c:idx val="4"/>
          <c:order val="4"/>
          <c:tx>
            <c:strRef>
              <c:f>'Лист1 (2)'!$A$7</c:f>
              <c:strCache>
                <c:ptCount val="1"/>
                <c:pt idx="0">
                  <c:v>Work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'Лист1 (2)'!$B$1:$F$2</c:f>
              <c:multiLvlStrCache>
                <c:ptCount val="5"/>
                <c:lvl>
                  <c:pt idx="0">
                    <c:v>WVS-6, N=1202 </c:v>
                  </c:pt>
                  <c:pt idx="1">
                    <c:v>WVS-7, N=1276</c:v>
                  </c:pt>
                  <c:pt idx="2">
                    <c:v>WVS-7, N=1200</c:v>
                  </c:pt>
                  <c:pt idx="3">
                    <c:v>WVS-7, N=1995</c:v>
                  </c:pt>
                  <c:pt idx="4">
                    <c:v>WVS-7, N=1200</c:v>
                  </c:pt>
                </c:lvl>
                <c:lvl>
                  <c:pt idx="0">
                    <c:v>Georgia</c:v>
                  </c:pt>
                  <c:pt idx="1">
                    <c:v>Kazakhstan</c:v>
                  </c:pt>
                  <c:pt idx="2">
                    <c:v>Kyrgyzstan</c:v>
                  </c:pt>
                  <c:pt idx="3">
                    <c:v>Pakistan</c:v>
                  </c:pt>
                  <c:pt idx="4">
                    <c:v>Tajikistan</c:v>
                  </c:pt>
                </c:lvl>
              </c:multiLvlStrCache>
            </c:multiLvlStrRef>
          </c:cat>
          <c:val>
            <c:numRef>
              <c:f>'Лист1 (2)'!$B$7:$F$7</c:f>
              <c:numCache>
                <c:formatCode>General</c:formatCode>
                <c:ptCount val="5"/>
                <c:pt idx="0">
                  <c:v>73.099999999999994</c:v>
                </c:pt>
                <c:pt idx="1">
                  <c:v>49.2</c:v>
                </c:pt>
                <c:pt idx="2">
                  <c:v>55.5</c:v>
                </c:pt>
                <c:pt idx="3">
                  <c:v>63.1</c:v>
                </c:pt>
                <c:pt idx="4">
                  <c:v>57.9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3AC-4E94-B67A-4C7A9EA6279D}"/>
            </c:ext>
          </c:extLst>
        </c:ser>
        <c:ser>
          <c:idx val="5"/>
          <c:order val="5"/>
          <c:tx>
            <c:strRef>
              <c:f>'Лист1 (2)'!$A$8</c:f>
              <c:strCache>
                <c:ptCount val="1"/>
                <c:pt idx="0">
                  <c:v>Religion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'Лист1 (2)'!$B$1:$F$2</c:f>
              <c:multiLvlStrCache>
                <c:ptCount val="5"/>
                <c:lvl>
                  <c:pt idx="0">
                    <c:v>WVS-6, N=1202 </c:v>
                  </c:pt>
                  <c:pt idx="1">
                    <c:v>WVS-7, N=1276</c:v>
                  </c:pt>
                  <c:pt idx="2">
                    <c:v>WVS-7, N=1200</c:v>
                  </c:pt>
                  <c:pt idx="3">
                    <c:v>WVS-7, N=1995</c:v>
                  </c:pt>
                  <c:pt idx="4">
                    <c:v>WVS-7, N=1200</c:v>
                  </c:pt>
                </c:lvl>
                <c:lvl>
                  <c:pt idx="0">
                    <c:v>Georgia</c:v>
                  </c:pt>
                  <c:pt idx="1">
                    <c:v>Kazakhstan</c:v>
                  </c:pt>
                  <c:pt idx="2">
                    <c:v>Kyrgyzstan</c:v>
                  </c:pt>
                  <c:pt idx="3">
                    <c:v>Pakistan</c:v>
                  </c:pt>
                  <c:pt idx="4">
                    <c:v>Tajikistan</c:v>
                  </c:pt>
                </c:lvl>
              </c:multiLvlStrCache>
            </c:multiLvlStrRef>
          </c:cat>
          <c:val>
            <c:numRef>
              <c:f>'Лист1 (2)'!$B$8:$F$8</c:f>
              <c:numCache>
                <c:formatCode>General</c:formatCode>
                <c:ptCount val="5"/>
                <c:pt idx="0">
                  <c:v>84.9</c:v>
                </c:pt>
                <c:pt idx="1">
                  <c:v>28.7</c:v>
                </c:pt>
                <c:pt idx="2">
                  <c:v>56</c:v>
                </c:pt>
                <c:pt idx="3">
                  <c:v>89.6</c:v>
                </c:pt>
                <c:pt idx="4">
                  <c:v>63.1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3AC-4E94-B67A-4C7A9EA627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51253359"/>
        <c:axId val="1627685311"/>
      </c:barChart>
      <c:catAx>
        <c:axId val="17512533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627685311"/>
        <c:crosses val="autoZero"/>
        <c:auto val="1"/>
        <c:lblAlgn val="ctr"/>
        <c:lblOffset val="100"/>
        <c:noMultiLvlLbl val="0"/>
      </c:catAx>
      <c:valAx>
        <c:axId val="162768531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512533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2997262091082988E-2"/>
          <c:y val="0.84923886703639084"/>
          <c:w val="0.92578754312105438"/>
          <c:h val="6.22410904925757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5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0.49246</cdr:x>
      <cdr:y>0.74159</cdr:y>
    </cdr:from>
    <cdr:to>
      <cdr:x>1</cdr:x>
      <cdr:y>0.8109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BC66EFB-595A-45FD-98CB-FCB23A6EA8FE}"/>
            </a:ext>
          </a:extLst>
        </cdr:cNvPr>
        <cdr:cNvSpPr txBox="1"/>
      </cdr:nvSpPr>
      <cdr:spPr>
        <a:xfrm xmlns:a="http://schemas.openxmlformats.org/drawingml/2006/main">
          <a:off x="2021500" y="2728997"/>
          <a:ext cx="2083431" cy="2550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b="1" dirty="0">
              <a:solidFill>
                <a:srgbClr val="FF0000"/>
              </a:solidFill>
            </a:rPr>
            <a:t>21,6</a:t>
          </a:r>
          <a:r>
            <a:rPr lang="ru-RU" sz="1100" b="1" dirty="0">
              <a:solidFill>
                <a:srgbClr val="FF0000"/>
              </a:solidFill>
            </a:rPr>
            <a:t>% - </a:t>
          </a:r>
          <a:r>
            <a:rPr lang="en-US" b="1" dirty="0">
              <a:solidFill>
                <a:srgbClr val="FF0000"/>
              </a:solidFill>
            </a:rPr>
            <a:t>“D/K”</a:t>
          </a:r>
          <a:endParaRPr lang="ru-RU" sz="11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0.70296</cdr:x>
      <cdr:y>0.5</cdr:y>
    </cdr:from>
    <cdr:to>
      <cdr:x>1</cdr:x>
      <cdr:y>0.56931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A24E03C5-F787-4187-968A-0D68407421EA}"/>
            </a:ext>
          </a:extLst>
        </cdr:cNvPr>
        <cdr:cNvSpPr txBox="1"/>
      </cdr:nvSpPr>
      <cdr:spPr>
        <a:xfrm xmlns:a="http://schemas.openxmlformats.org/drawingml/2006/main">
          <a:off x="2885596" y="1839975"/>
          <a:ext cx="1219335" cy="2550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>
              <a:solidFill>
                <a:srgbClr val="FF0000"/>
              </a:solidFill>
            </a:rPr>
            <a:t>14,8% - </a:t>
          </a:r>
          <a:r>
            <a:rPr lang="en-US" b="1" dirty="0">
              <a:solidFill>
                <a:srgbClr val="FF0000"/>
              </a:solidFill>
            </a:rPr>
            <a:t>“D/K”</a:t>
          </a:r>
          <a:endParaRPr lang="ru-RU" sz="11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0.70075</cdr:x>
      <cdr:y>0.61804</cdr:y>
    </cdr:from>
    <cdr:to>
      <cdr:x>0.99779</cdr:x>
      <cdr:y>0.68736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5F3AB1AC-F7A3-4E55-B82B-41F46F3DCE58}"/>
            </a:ext>
          </a:extLst>
        </cdr:cNvPr>
        <cdr:cNvSpPr txBox="1"/>
      </cdr:nvSpPr>
      <cdr:spPr>
        <a:xfrm xmlns:a="http://schemas.openxmlformats.org/drawingml/2006/main">
          <a:off x="2876515" y="2274370"/>
          <a:ext cx="1219335" cy="2550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>
              <a:solidFill>
                <a:srgbClr val="FF0000"/>
              </a:solidFill>
            </a:rPr>
            <a:t>19,3% - </a:t>
          </a:r>
          <a:r>
            <a:rPr lang="en-US" b="1" dirty="0">
              <a:solidFill>
                <a:srgbClr val="FF0000"/>
              </a:solidFill>
            </a:rPr>
            <a:t>“D/K”</a:t>
          </a:r>
          <a:endParaRPr lang="ru-RU" sz="11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0.77313</cdr:x>
      <cdr:y>0.2668</cdr:y>
    </cdr:from>
    <cdr:to>
      <cdr:x>1</cdr:x>
      <cdr:y>0.33611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4DFBE5D3-64D1-4E02-A7BC-3A7ED7E58453}"/>
            </a:ext>
          </a:extLst>
        </cdr:cNvPr>
        <cdr:cNvSpPr txBox="1"/>
      </cdr:nvSpPr>
      <cdr:spPr>
        <a:xfrm xmlns:a="http://schemas.openxmlformats.org/drawingml/2006/main">
          <a:off x="3173628" y="981811"/>
          <a:ext cx="931303" cy="2550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>
              <a:solidFill>
                <a:srgbClr val="FF0000"/>
              </a:solidFill>
            </a:rPr>
            <a:t>8,5% - </a:t>
          </a:r>
          <a:r>
            <a:rPr lang="en-US" b="1" dirty="0">
              <a:solidFill>
                <a:srgbClr val="FF0000"/>
              </a:solidFill>
            </a:rPr>
            <a:t>“D/K”</a:t>
          </a:r>
          <a:endParaRPr lang="ru-RU" sz="1100" b="1" dirty="0">
            <a:solidFill>
              <a:srgbClr val="FF00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29837" cy="497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4" y="3"/>
            <a:ext cx="2929837" cy="497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EED556-7013-4F3B-8463-2F9B50E8FF88}" type="datetimeFigureOut">
              <a:rPr lang="ru-RU" smtClean="0"/>
              <a:t>12.03.2021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746125"/>
            <a:ext cx="59610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6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43665"/>
            <a:ext cx="2929837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4" y="9443665"/>
            <a:ext cx="2929837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8BD2AD-252B-4B80-9A86-E80DADB81E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780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3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8BD2AD-252B-4B80-9A86-E80DADB81EF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477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75364"/>
            <a:ext cx="7772400" cy="1225021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0FA3D-17DB-4DD8-99FC-09CFFAB3BEBE}" type="datetime1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42FC9-4E85-4D3A-B1B2-60B1F0DB24BD}" type="datetime1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873"/>
            <a:ext cx="2057400" cy="487627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873"/>
            <a:ext cx="6019800" cy="487627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1FA4-3459-4203-BBAC-47978A32C6E8}" type="datetime1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B13E1-D705-456C-AFC8-D4581B9B3B13}" type="datetime1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3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B3291-DA6D-4392-BC92-E6D50439B55A}" type="datetime1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33505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33505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4B880-6A2C-4A83-83A4-B0ADFCEC5E3B}" type="datetime1">
              <a:rPr lang="ru-RU" smtClean="0"/>
              <a:t>12.03.2021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79264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3" indent="0">
              <a:buNone/>
              <a:defRPr sz="1800" b="1"/>
            </a:lvl3pPr>
            <a:lvl4pPr marL="1371440" indent="0">
              <a:buNone/>
              <a:defRPr sz="1600" b="1"/>
            </a:lvl4pPr>
            <a:lvl5pPr marL="1828586" indent="0">
              <a:buNone/>
              <a:defRPr sz="1600" b="1"/>
            </a:lvl5pPr>
            <a:lvl6pPr marL="2285733" indent="0">
              <a:buNone/>
              <a:defRPr sz="1600" b="1"/>
            </a:lvl6pPr>
            <a:lvl7pPr marL="2742879" indent="0">
              <a:buNone/>
              <a:defRPr sz="1600" b="1"/>
            </a:lvl7pPr>
            <a:lvl8pPr marL="3200026" indent="0">
              <a:buNone/>
              <a:defRPr sz="1600" b="1"/>
            </a:lvl8pPr>
            <a:lvl9pPr marL="3657172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279264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3" indent="0">
              <a:buNone/>
              <a:defRPr sz="1800" b="1"/>
            </a:lvl3pPr>
            <a:lvl4pPr marL="1371440" indent="0">
              <a:buNone/>
              <a:defRPr sz="1600" b="1"/>
            </a:lvl4pPr>
            <a:lvl5pPr marL="1828586" indent="0">
              <a:buNone/>
              <a:defRPr sz="1600" b="1"/>
            </a:lvl5pPr>
            <a:lvl6pPr marL="2285733" indent="0">
              <a:buNone/>
              <a:defRPr sz="1600" b="1"/>
            </a:lvl6pPr>
            <a:lvl7pPr marL="2742879" indent="0">
              <a:buNone/>
              <a:defRPr sz="1600" b="1"/>
            </a:lvl7pPr>
            <a:lvl8pPr marL="3200026" indent="0">
              <a:buNone/>
              <a:defRPr sz="1600" b="1"/>
            </a:lvl8pPr>
            <a:lvl9pPr marL="3657172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3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2166C-FB92-403A-AAB0-997D9EB8937A}" type="datetime1">
              <a:rPr lang="ru-RU" smtClean="0"/>
              <a:t>12.03.2021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77F85-FB16-4928-AC3E-FDEDB98F147C}" type="datetime1">
              <a:rPr lang="ru-RU" smtClean="0"/>
              <a:t>12.03.2021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72320-8A59-4ABA-9985-2B29EEF070D9}" type="datetime1">
              <a:rPr lang="ru-RU" smtClean="0"/>
              <a:t>12.03.2021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12" y="227547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27549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12" y="1195920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146" indent="0">
              <a:buNone/>
              <a:defRPr sz="1200"/>
            </a:lvl2pPr>
            <a:lvl3pPr marL="914293" indent="0">
              <a:buNone/>
              <a:defRPr sz="1000"/>
            </a:lvl3pPr>
            <a:lvl4pPr marL="1371440" indent="0">
              <a:buNone/>
              <a:defRPr sz="900"/>
            </a:lvl4pPr>
            <a:lvl5pPr marL="1828586" indent="0">
              <a:buNone/>
              <a:defRPr sz="900"/>
            </a:lvl5pPr>
            <a:lvl6pPr marL="2285733" indent="0">
              <a:buNone/>
              <a:defRPr sz="900"/>
            </a:lvl6pPr>
            <a:lvl7pPr marL="2742879" indent="0">
              <a:buNone/>
              <a:defRPr sz="900"/>
            </a:lvl7pPr>
            <a:lvl8pPr marL="3200026" indent="0">
              <a:buNone/>
              <a:defRPr sz="900"/>
            </a:lvl8pPr>
            <a:lvl9pPr marL="3657172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51DB-097C-486A-A9C8-C63027317154}" type="datetime1">
              <a:rPr lang="ru-RU" smtClean="0"/>
              <a:t>12.03.2021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146" indent="0">
              <a:buNone/>
              <a:defRPr sz="2800"/>
            </a:lvl2pPr>
            <a:lvl3pPr marL="914293" indent="0">
              <a:buNone/>
              <a:defRPr sz="2400"/>
            </a:lvl3pPr>
            <a:lvl4pPr marL="1371440" indent="0">
              <a:buNone/>
              <a:defRPr sz="2000"/>
            </a:lvl4pPr>
            <a:lvl5pPr marL="1828586" indent="0">
              <a:buNone/>
              <a:defRPr sz="2000"/>
            </a:lvl5pPr>
            <a:lvl6pPr marL="2285733" indent="0">
              <a:buNone/>
              <a:defRPr sz="2000"/>
            </a:lvl6pPr>
            <a:lvl7pPr marL="2742879" indent="0">
              <a:buNone/>
              <a:defRPr sz="2000"/>
            </a:lvl7pPr>
            <a:lvl8pPr marL="3200026" indent="0">
              <a:buNone/>
              <a:defRPr sz="2000"/>
            </a:lvl8pPr>
            <a:lvl9pPr marL="365717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472790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146" indent="0">
              <a:buNone/>
              <a:defRPr sz="1200"/>
            </a:lvl2pPr>
            <a:lvl3pPr marL="914293" indent="0">
              <a:buNone/>
              <a:defRPr sz="1000"/>
            </a:lvl3pPr>
            <a:lvl4pPr marL="1371440" indent="0">
              <a:buNone/>
              <a:defRPr sz="900"/>
            </a:lvl4pPr>
            <a:lvl5pPr marL="1828586" indent="0">
              <a:buNone/>
              <a:defRPr sz="900"/>
            </a:lvl5pPr>
            <a:lvl6pPr marL="2285733" indent="0">
              <a:buNone/>
              <a:defRPr sz="900"/>
            </a:lvl6pPr>
            <a:lvl7pPr marL="2742879" indent="0">
              <a:buNone/>
              <a:defRPr sz="900"/>
            </a:lvl7pPr>
            <a:lvl8pPr marL="3200026" indent="0">
              <a:buNone/>
              <a:defRPr sz="900"/>
            </a:lvl8pPr>
            <a:lvl9pPr marL="3657172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E3CFB-FC06-40C7-B4D3-389B45CF93C2}" type="datetime1">
              <a:rPr lang="ru-RU" smtClean="0"/>
              <a:t>12.03.2021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29" tIns="45715" rIns="91429" bIns="45715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33505"/>
            <a:ext cx="8229600" cy="3771636"/>
          </a:xfrm>
          <a:prstGeom prst="rect">
            <a:avLst/>
          </a:prstGeom>
        </p:spPr>
        <p:txBody>
          <a:bodyPr vert="horz" lIns="91429" tIns="45715" rIns="91429" bIns="45715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5296967"/>
            <a:ext cx="2133600" cy="304271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7029F-92A6-4CB6-B516-5B9566F1C139}" type="datetime1">
              <a:rPr lang="ru-RU" smtClean="0"/>
              <a:t>12.03.2021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5296967"/>
            <a:ext cx="2895600" cy="304271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5296967"/>
            <a:ext cx="2133600" cy="304271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29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0" indent="-342860" algn="l" defTabSz="91429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63" indent="-285716" algn="l" defTabSz="91429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66" indent="-228574" algn="l" defTabSz="91429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13" indent="-228574" algn="l" defTabSz="91429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59" indent="-228574" algn="l" defTabSz="91429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06" indent="-228574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53" indent="-228574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99" indent="-228574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46" indent="-228574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9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2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72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9.png"/><Relationship Id="rId9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9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9.png"/><Relationship Id="rId9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chart" Target="../charts/chart8.xml"/><Relationship Id="rId4" Type="http://schemas.openxmlformats.org/officeDocument/2006/relationships/image" Target="../media/image9.png"/><Relationship Id="rId9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9.png"/><Relationship Id="rId9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9.png"/><Relationship Id="rId9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9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chart" Target="../charts/chart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9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9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9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9.png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9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9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201316"/>
            <a:ext cx="8388424" cy="2447141"/>
          </a:xfrm>
          <a:solidFill>
            <a:schemeClr val="bg1">
              <a:alpha val="5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ANALYSIS OF PUBLIC ATTITUDES TOWARDS COVID-19 VACCINATIONS IN SELECTED CAREC COUNTRIES (Georgia, Kazakhstan, Kyrgyzstan, Mongolia, Pakistan, Tajikistan, Uzbekistan)</a:t>
            </a:r>
            <a:br>
              <a:rPr lang="en-US" sz="2000" b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br>
              <a:rPr lang="en-US" sz="2000" b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20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АНАЛИЗ ОТНОШЕНИЯ ОБЩЕСТВЕННОСТИ К ВАКЦИНАЦИИ ОТ COVID-19 В ОТДЕЛЬНЫХ СТРАНАХ ЦАРЭС</a:t>
            </a:r>
            <a:br>
              <a:rPr lang="ru-RU" sz="2000" b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20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(Грузия, Казахстан, Кыргызская Республика, Монголия, Пакистан, Таджикистан, и Узбекистан)</a:t>
            </a:r>
            <a:endParaRPr lang="ru-RU" sz="2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31840" y="4009628"/>
            <a:ext cx="6012160" cy="1049412"/>
          </a:xfrm>
          <a:solidFill>
            <a:schemeClr val="bg1">
              <a:alpha val="50000"/>
            </a:schemeClr>
          </a:solidFill>
        </p:spPr>
        <p:txBody>
          <a:bodyPr>
            <a:normAutofit fontScale="70000" lnSpcReduction="20000"/>
          </a:bodyPr>
          <a:lstStyle/>
          <a:p>
            <a:pPr algn="r"/>
            <a:r>
              <a:rPr lang="en-US" dirty="0" err="1">
                <a:solidFill>
                  <a:srgbClr val="002060"/>
                </a:solidFill>
              </a:rPr>
              <a:t>Dr</a:t>
            </a:r>
            <a:r>
              <a:rPr lang="en-US" dirty="0">
                <a:solidFill>
                  <a:srgbClr val="002060"/>
                </a:solidFill>
              </a:rPr>
              <a:t> BOTAGOZ RAKISHEVA</a:t>
            </a:r>
          </a:p>
          <a:p>
            <a:pPr algn="r"/>
            <a:r>
              <a:rPr lang="en-US" dirty="0">
                <a:solidFill>
                  <a:srgbClr val="002060"/>
                </a:solidFill>
              </a:rPr>
              <a:t>PhD </a:t>
            </a:r>
            <a:r>
              <a:rPr lang="en-US">
                <a:solidFill>
                  <a:srgbClr val="002060"/>
                </a:solidFill>
              </a:rPr>
              <a:t>in Sociology, </a:t>
            </a:r>
            <a:r>
              <a:rPr lang="en-US" dirty="0">
                <a:solidFill>
                  <a:srgbClr val="002060"/>
                </a:solidFill>
              </a:rPr>
              <a:t>Public Opinion Research Institute</a:t>
            </a:r>
          </a:p>
          <a:p>
            <a:pPr algn="r"/>
            <a:r>
              <a:rPr lang="en-US" dirty="0">
                <a:solidFill>
                  <a:srgbClr val="002060"/>
                </a:solidFill>
              </a:rPr>
              <a:t>Individual consultant for the project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2016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037" y="451265"/>
            <a:ext cx="8892480" cy="997293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/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7</a:t>
            </a: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: </a:t>
            </a:r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CURRENTLY, VACCINES AGAINST CORONAVIRUS ARE BEING DEVELOPED IN THE WORLD. HAVE YOU EVER HEARD OF A CORONAVIRUS VACCINE BEFORE TODAY? </a:t>
            </a: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(%)</a:t>
            </a:r>
            <a:b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b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7: В НАСТОЯЩИЙ МОМЕНТ В МИРЕ РАЗРАБАТЫВАЮТСЯ ВАКЦИНЫ ОТ КОРОНАВИРУСА. ВЫ КОГДА-НИБУДЬ СЛЫШАЛИ О ВАКЦИНЕ ОТ КОРОНАВИРУСА ДО СЕГОДНЯШНЕГО ДНЯ? (%)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88139337-7FAB-417A-84E9-E92C87A872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0804380"/>
              </p:ext>
            </p:extLst>
          </p:nvPr>
        </p:nvGraphicFramePr>
        <p:xfrm>
          <a:off x="611560" y="1455323"/>
          <a:ext cx="8280920" cy="39944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9441B1A-5B52-4731-A861-00986BC28F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189" y="2044864"/>
            <a:ext cx="499985" cy="28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3ED8033-B284-4BB7-95F5-202D07CB15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189" y="4192757"/>
            <a:ext cx="499450" cy="288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BF4E19D-06F1-4638-92CE-78681C166F4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189" y="3762071"/>
            <a:ext cx="499450" cy="2880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3F68BB8-ABD0-4AAD-AEB6-074A9EBAC94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190" y="2905444"/>
            <a:ext cx="499450" cy="2880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88D17BC-7937-47FA-9041-78865A3002B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189" y="4623443"/>
            <a:ext cx="499985" cy="288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EC3369A-7965-402D-89B1-F135FB19D3E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190" y="3331385"/>
            <a:ext cx="499450" cy="288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3D70CB7-013F-4276-942B-02D38C4ADFC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189" y="2476565"/>
            <a:ext cx="499451" cy="288000"/>
          </a:xfrm>
          <a:prstGeom prst="rect">
            <a:avLst/>
          </a:prstGeom>
        </p:spPr>
      </p:pic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50ECFD34-F870-480D-A8E8-9686856D4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976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96589"/>
            <a:ext cx="8892480" cy="997293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/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8</a:t>
            </a: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: </a:t>
            </a:r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DO YOU THINK THE VACCINES DEVELOPED IN THE WORLD ARE SAFE? </a:t>
            </a: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(%) </a:t>
            </a:r>
            <a:b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b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8: КАК ВЫ СЧИТАЕТЕ, РАЗРАБОТАННЫЕ В МИРЕ ВАКЦИНЫ БЕЗОПАСНЫ? (%)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221027"/>
              </p:ext>
            </p:extLst>
          </p:nvPr>
        </p:nvGraphicFramePr>
        <p:xfrm>
          <a:off x="251520" y="1193882"/>
          <a:ext cx="8640960" cy="403570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415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1888752876"/>
                    </a:ext>
                  </a:extLst>
                </a:gridCol>
              </a:tblGrid>
              <a:tr h="1654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Georgia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Kazakhstan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Kyrgyzstan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Mongolia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Pakistan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Tajikistan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Uzbekistan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  <a:cs typeface="Times New Roman"/>
                        </a:rPr>
                        <a:t>CAREC countries</a:t>
                      </a:r>
                      <a:endParaRPr lang="kk-KZ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7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entury Gothic" panose="020B0502020202020204" pitchFamily="34" charset="0"/>
                        </a:rPr>
                        <a:t>Yes, all vaccines that have been tested by the countries’ responsible agencies and are approved as safe 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18,3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10,1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15,3 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entury Gothic" panose="020B0502020202020204" pitchFamily="34" charset="0"/>
                        </a:rPr>
                        <a:t>35,2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30,8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33,9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28,2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24,5 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1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entury Gothic" panose="020B0502020202020204" pitchFamily="34" charset="0"/>
                        </a:rPr>
                        <a:t>Safety depends on the country of origin of the vaccine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18,7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20,4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35,3 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entury Gothic" panose="020B0502020202020204" pitchFamily="34" charset="0"/>
                        </a:rPr>
                        <a:t>25,4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13,7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24,8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11,9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21,5 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7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entury Gothic" panose="020B0502020202020204" pitchFamily="34" charset="0"/>
                        </a:rPr>
                        <a:t>It will still take quite a long time until vaccines are tested enough to be really regarded as safe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50,5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35,7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30,0 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entury Gothic" panose="020B0502020202020204" pitchFamily="34" charset="0"/>
                        </a:rPr>
                        <a:t>32,6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21,9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27,0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44,4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34,6 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5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entury Gothic" panose="020B0502020202020204" pitchFamily="34" charset="0"/>
                        </a:rPr>
                        <a:t>No, you can’t trust vaccines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12,5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32,9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17,2 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entury Gothic" panose="020B0502020202020204" pitchFamily="34" charset="0"/>
                        </a:rPr>
                        <a:t>5,1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33,6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14,3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9,5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17,9 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5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entury Gothic" panose="020B0502020202020204" pitchFamily="34" charset="0"/>
                        </a:rPr>
                        <a:t>Don’t know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4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0,9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1,9 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entury Gothic" panose="020B0502020202020204" pitchFamily="34" charset="0"/>
                        </a:rPr>
                        <a:t>1,7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4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6,0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1,5 </a:t>
                      </a:r>
                      <a:endParaRPr lang="ru-RU" sz="14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5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22636CB-DBD1-46FA-974E-2E31B93B96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8940" y="1277907"/>
            <a:ext cx="499985" cy="288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5F25D61-2194-4ABB-B7D7-042B9219D5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7477" y="1277907"/>
            <a:ext cx="499450" cy="2880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3221D40-2829-4250-AD2D-DABFB12C904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558" y="1277907"/>
            <a:ext cx="499450" cy="2880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F3FB8CE-56F7-469B-99B7-A94AB5605E2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5826" y="1277907"/>
            <a:ext cx="499450" cy="288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23EBA0D-AD55-4E83-A444-353AE25AC7E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6487" y="1277907"/>
            <a:ext cx="499985" cy="288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7FB9676-1CDA-4A34-B0C6-2508F021553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7683" y="1277907"/>
            <a:ext cx="499450" cy="28800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643C3D1A-0F99-43A8-88A7-4977A32EC8A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1277907"/>
            <a:ext cx="499451" cy="288000"/>
          </a:xfrm>
          <a:prstGeom prst="rect">
            <a:avLst/>
          </a:prstGeom>
        </p:spPr>
      </p:pic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67D41F0-78E9-45E5-AB2D-3F297E036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5721581"/>
            <a:ext cx="2133600" cy="304271"/>
          </a:xfrm>
        </p:spPr>
        <p:txBody>
          <a:bodyPr/>
          <a:lstStyle/>
          <a:p>
            <a:fld id="{B19B0651-EE4F-4900-A07F-96A6BFA9D0F0}" type="slidenum">
              <a:rPr lang="ru-RU" smtClean="0">
                <a:latin typeface="Century Gothic" panose="020B0502020202020204" pitchFamily="34" charset="0"/>
              </a:rPr>
              <a:t>11</a:t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093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9001000" cy="1476658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/>
            <a:r>
              <a:rPr lang="en-US" sz="14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9</a:t>
            </a:r>
            <a:r>
              <a:rPr lang="ru-RU" sz="14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: </a:t>
            </a:r>
            <a:r>
              <a:rPr lang="en-US" sz="14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IF IN YOUR COUNTRY CORONAVIRUS VACCINATION WILL BE FOR FREE AND YOUR COUNTRY’S SCIENTISTS RECOGNIZE THE VACCINE AS SAFE, WOULD YOU AND YOUR FAMILY MEMBERS GET VACCINATED?</a:t>
            </a:r>
            <a:r>
              <a:rPr lang="ru-RU" sz="14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 (%)</a:t>
            </a:r>
            <a:br>
              <a:rPr lang="en-US" sz="1400" b="1" i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br>
              <a:rPr lang="en-US" sz="1400" b="1" i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4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9: ЕСЛИ В ВАШЕЙ СТРАНЕ БУДУТ БЕСПЛАТНО ПРИВИВАТЬ ВАКЦИНУ ПРОТИВ КОРОНАВИРУСА И ЕЕ УЧЕНЫЕ ПРИЗНАЛИ БЕЗОПАСНОЙ СТАЛИ БЫ ВЫ ДЕЛАТЬ ЭТУ ПРИВИВКУ СЕБЕ И ЧЛЕНАМ СЕМЬИ? (%)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115942060"/>
              </p:ext>
            </p:extLst>
          </p:nvPr>
        </p:nvGraphicFramePr>
        <p:xfrm>
          <a:off x="611560" y="1750905"/>
          <a:ext cx="8280920" cy="3482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авая фигурная скобка 5"/>
          <p:cNvSpPr/>
          <p:nvPr/>
        </p:nvSpPr>
        <p:spPr>
          <a:xfrm rot="5400000" flipH="1">
            <a:off x="2210155" y="1423544"/>
            <a:ext cx="160238" cy="604773"/>
          </a:xfrm>
          <a:prstGeom prst="rightBrace">
            <a:avLst>
              <a:gd name="adj1" fmla="val 8333"/>
              <a:gd name="adj2" fmla="val 49738"/>
            </a:avLst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авая фигурная скобка 6"/>
          <p:cNvSpPr/>
          <p:nvPr/>
        </p:nvSpPr>
        <p:spPr>
          <a:xfrm rot="16200000" flipH="1">
            <a:off x="3398463" y="1720919"/>
            <a:ext cx="245368" cy="538470"/>
          </a:xfrm>
          <a:prstGeom prst="rightBrace">
            <a:avLst>
              <a:gd name="adj1" fmla="val 8333"/>
              <a:gd name="adj2" fmla="val 4848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059402" y="1382331"/>
            <a:ext cx="2461745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dirty="0">
                <a:latin typeface="Century Gothic" panose="020B0502020202020204" pitchFamily="34" charset="0"/>
              </a:rPr>
              <a:t>«</a:t>
            </a:r>
            <a:r>
              <a:rPr lang="en-US" sz="1200" dirty="0">
                <a:latin typeface="Century Gothic" panose="020B0502020202020204" pitchFamily="34" charset="0"/>
              </a:rPr>
              <a:t>Definitely yes</a:t>
            </a:r>
            <a:r>
              <a:rPr lang="ru-RU" sz="1200" dirty="0">
                <a:latin typeface="Century Gothic" panose="020B0502020202020204" pitchFamily="34" charset="0"/>
              </a:rPr>
              <a:t>» + «</a:t>
            </a:r>
            <a:r>
              <a:rPr lang="en-US" sz="1200" dirty="0">
                <a:latin typeface="Century Gothic" panose="020B0502020202020204" pitchFamily="34" charset="0"/>
              </a:rPr>
              <a:t>Rather yes </a:t>
            </a:r>
            <a:r>
              <a:rPr lang="ru-RU" sz="1200" dirty="0">
                <a:latin typeface="Century Gothic" panose="020B0502020202020204" pitchFamily="34" charset="0"/>
              </a:rPr>
              <a:t>»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75265" y="2110812"/>
            <a:ext cx="2461745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«</a:t>
            </a:r>
            <a:r>
              <a:rPr lang="en-US" sz="1200" dirty="0">
                <a:latin typeface="Century Gothic" panose="020B0502020202020204" pitchFamily="34" charset="0"/>
              </a:rPr>
              <a:t>Definitely not </a:t>
            </a:r>
            <a:r>
              <a:rPr lang="ru-RU" sz="1200" dirty="0">
                <a:latin typeface="Century Gothic" panose="020B0502020202020204" pitchFamily="34" charset="0"/>
              </a:rPr>
              <a:t>» + «</a:t>
            </a:r>
            <a:r>
              <a:rPr lang="en-US" sz="1200" dirty="0">
                <a:latin typeface="Century Gothic" panose="020B0502020202020204" pitchFamily="34" charset="0"/>
              </a:rPr>
              <a:t>Rather not</a:t>
            </a:r>
            <a:r>
              <a:rPr lang="ru-RU" sz="1200" dirty="0">
                <a:latin typeface="Century Gothic" panose="020B0502020202020204" pitchFamily="34" charset="0"/>
              </a:rPr>
              <a:t>»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0BF127A7-A4F8-443A-93EC-4706B8F837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1" y="3843676"/>
            <a:ext cx="442811" cy="255067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6B8D4051-F557-4158-84F9-17F4D3B107E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1" y="4489554"/>
            <a:ext cx="442337" cy="255067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234737A6-B2ED-4B96-A56A-5943B6DC4DE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1" y="4166615"/>
            <a:ext cx="442337" cy="255067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F92E935F-957A-4277-9B2B-8F9CD7020BB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43" y="2521921"/>
            <a:ext cx="442337" cy="255067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4F81DEB4-4FBC-4BFE-B4EB-A0A071F4371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1" y="3508463"/>
            <a:ext cx="442811" cy="255067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5321F4C2-B15A-43CC-BB77-EB615F0F40D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1" y="2848174"/>
            <a:ext cx="442337" cy="255067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B5EBB32B-B4DD-4C04-987C-3C3A3D5CA07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42" y="3182711"/>
            <a:ext cx="442338" cy="255067"/>
          </a:xfrm>
          <a:prstGeom prst="rect">
            <a:avLst/>
          </a:prstGeom>
        </p:spPr>
      </p:pic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CE0D4CD0-E569-407C-B83A-230B7C168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latin typeface="Century Gothic" panose="020B0502020202020204" pitchFamily="34" charset="0"/>
              </a:rPr>
              <a:pPr/>
              <a:t>12</a:t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731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198"/>
            <a:ext cx="9118354" cy="988631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10: PERCENTAGE OF RESPONDENTS WHO WOULD GET A COVID-19 VACCINATION (%)</a:t>
            </a:r>
            <a:b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b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kk-KZ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10. ПРОЦЕНТ</a:t>
            </a: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 РЕСПОНДЕНТОВ, КОТОРЫЕ СДЕЛАЛИ БЫ ВАКЦИНУ ПРОТИВ </a:t>
            </a:r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COVID-19 </a:t>
            </a: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(%)</a:t>
            </a:r>
            <a:endParaRPr lang="ru-RU" sz="16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766054718"/>
              </p:ext>
            </p:extLst>
          </p:nvPr>
        </p:nvGraphicFramePr>
        <p:xfrm>
          <a:off x="462268" y="1017525"/>
          <a:ext cx="4104931" cy="36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0BF127A7-A4F8-443A-93EC-4706B8F837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53" y="2875554"/>
            <a:ext cx="442811" cy="255067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6B8D4051-F557-4158-84F9-17F4D3B107E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30" y="3764045"/>
            <a:ext cx="442337" cy="255067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234737A6-B2ED-4B96-A56A-5943B6DC4DE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30" y="3325388"/>
            <a:ext cx="442337" cy="255067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F92E935F-957A-4277-9B2B-8F9CD7020BB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30" y="1129308"/>
            <a:ext cx="442337" cy="255067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4F81DEB4-4FBC-4BFE-B4EB-A0A071F4371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30" y="2443309"/>
            <a:ext cx="442811" cy="255067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5321F4C2-B15A-43CC-BB77-EB615F0F40D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30" y="1569784"/>
            <a:ext cx="442337" cy="255067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B5EBB32B-B4DD-4C04-987C-3C3A3D5CA07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30" y="2002029"/>
            <a:ext cx="442338" cy="255067"/>
          </a:xfrm>
          <a:prstGeom prst="rect">
            <a:avLst/>
          </a:prstGeom>
        </p:spPr>
      </p:pic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CE0D4CD0-E569-407C-B83A-230B7C168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5408587"/>
            <a:ext cx="2133600" cy="304271"/>
          </a:xfrm>
        </p:spPr>
        <p:txBody>
          <a:bodyPr/>
          <a:lstStyle/>
          <a:p>
            <a:fld id="{B19B0651-EE4F-4900-A07F-96A6BFA9D0F0}" type="slidenum">
              <a:rPr lang="ru-RU" smtClean="0">
                <a:latin typeface="Century Gothic" panose="020B0502020202020204" pitchFamily="34" charset="0"/>
              </a:rPr>
              <a:t>13</a:t>
            </a:fld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D425C8ED-3F8A-4B2B-B228-7E25DA23615A}"/>
              </a:ext>
            </a:extLst>
          </p:cNvPr>
          <p:cNvSpPr/>
          <p:nvPr/>
        </p:nvSpPr>
        <p:spPr>
          <a:xfrm>
            <a:off x="4467707" y="4822630"/>
            <a:ext cx="457551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900" b="1" i="1" dirty="0">
                <a:solidFill>
                  <a:srgbClr val="F79646">
                    <a:lumMod val="50000"/>
                  </a:srgbClr>
                </a:solidFill>
                <a:latin typeface="Century Gothic" panose="020B0502020202020204" pitchFamily="34" charset="0"/>
              </a:rPr>
              <a:t>The results of a sociological research conducted by the multinational market research and consulting firm Ipsos in cooperation with the World Economic Forum on January 28-31, 2021 in 15 countries of the world using the Global Advisor online platform. Sample: 1000+ rep. in 12 countries, 500+ rep. in Russia, Mexico and South Africa.</a:t>
            </a:r>
            <a:endParaRPr lang="ru-RU" sz="900" b="1" dirty="0">
              <a:solidFill>
                <a:prstClr val="black"/>
              </a:solidFill>
            </a:endParaRPr>
          </a:p>
        </p:txBody>
      </p:sp>
      <p:graphicFrame>
        <p:nvGraphicFramePr>
          <p:cNvPr id="24" name="Диаграмма 23">
            <a:extLst>
              <a:ext uri="{FF2B5EF4-FFF2-40B4-BE49-F238E27FC236}">
                <a16:creationId xmlns:a16="http://schemas.microsoft.com/office/drawing/2014/main" id="{0CA8E0F4-D0D0-404C-8097-544AD92CEB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16360849"/>
              </p:ext>
            </p:extLst>
          </p:nvPr>
        </p:nvGraphicFramePr>
        <p:xfrm>
          <a:off x="4796515" y="956004"/>
          <a:ext cx="3917897" cy="39528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  <p:extLst>
      <p:ext uri="{BB962C8B-B14F-4D97-AF65-F5344CB8AC3E}">
        <p14:creationId xmlns:p14="http://schemas.microsoft.com/office/powerpoint/2010/main" val="3923665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536" y="81213"/>
            <a:ext cx="4408431" cy="562536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12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11. REASONS BEHIND </a:t>
            </a:r>
            <a:r>
              <a:rPr lang="en-US" sz="12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ACCEPTANCE</a:t>
            </a:r>
            <a:r>
              <a:rPr lang="en-US" sz="12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 OF</a:t>
            </a:r>
            <a:br>
              <a:rPr lang="en-US" sz="1200" b="1" i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en-US" sz="12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COVID-19 VACCINE</a:t>
            </a:r>
            <a:br>
              <a:rPr lang="en-US" sz="1200" b="1" i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kk-KZ" sz="12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11. ПРИЧИНЫ  </a:t>
            </a:r>
            <a:r>
              <a:rPr lang="kk-KZ" sz="12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СОГЛАСИЯ</a:t>
            </a:r>
            <a:r>
              <a:rPr lang="kk-KZ" sz="12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 СДЕЛАТЬ ВАКЦИНУ</a:t>
            </a:r>
            <a:endParaRPr lang="ru-RU" sz="1200" b="1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1BB4D9E-688F-4CFE-B702-9AD24CD3F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92280" y="5377780"/>
            <a:ext cx="2088232" cy="304271"/>
          </a:xfrm>
        </p:spPr>
        <p:txBody>
          <a:bodyPr/>
          <a:lstStyle/>
          <a:p>
            <a:fld id="{B19B0651-EE4F-4900-A07F-96A6BFA9D0F0}" type="slidenum">
              <a:rPr lang="ru-RU" smtClean="0">
                <a:latin typeface="Century Gothic" panose="020B0502020202020204" pitchFamily="34" charset="0"/>
              </a:rPr>
              <a:t>14</a:t>
            </a:fld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ED39568-C267-4AD0-8931-E373B121A02B}"/>
              </a:ext>
            </a:extLst>
          </p:cNvPr>
          <p:cNvSpPr/>
          <p:nvPr/>
        </p:nvSpPr>
        <p:spPr>
          <a:xfrm>
            <a:off x="4627509" y="49188"/>
            <a:ext cx="43075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REASONS BEHIND </a:t>
            </a:r>
            <a:r>
              <a:rPr lang="en-US" sz="12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REFUSAL</a:t>
            </a:r>
            <a:r>
              <a:rPr lang="en-US" sz="12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 OF </a:t>
            </a:r>
          </a:p>
          <a:p>
            <a:pPr algn="ctr"/>
            <a:r>
              <a:rPr lang="en-US" sz="12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COVID-19 VACCINE</a:t>
            </a:r>
          </a:p>
          <a:p>
            <a:pPr algn="ctr"/>
            <a:r>
              <a:rPr lang="kk-KZ" sz="12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ПРИЧИНЫ </a:t>
            </a:r>
            <a:r>
              <a:rPr lang="kk-KZ" sz="12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ОТКАЗА</a:t>
            </a:r>
            <a:r>
              <a:rPr lang="kk-KZ" sz="12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 ОТ ВАКЦИНЫ</a:t>
            </a:r>
            <a:endParaRPr lang="en-US" sz="1200" b="1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200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751D1B87-F331-418C-B307-0DD421E50337}"/>
              </a:ext>
            </a:extLst>
          </p:cNvPr>
          <p:cNvSpPr/>
          <p:nvPr/>
        </p:nvSpPr>
        <p:spPr>
          <a:xfrm>
            <a:off x="251519" y="140667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dirty="0">
                <a:latin typeface="Century Gothic" panose="020B0502020202020204" pitchFamily="34" charset="0"/>
              </a:rPr>
              <a:t> </a:t>
            </a:r>
            <a:endParaRPr lang="ru-RU" dirty="0">
              <a:latin typeface="Century Gothic" panose="020B0502020202020204" pitchFamily="34" charset="0"/>
              <a:cs typeface="Times New Roman"/>
            </a:endParaRPr>
          </a:p>
        </p:txBody>
      </p:sp>
      <p:graphicFrame>
        <p:nvGraphicFramePr>
          <p:cNvPr id="11" name="Таблица 11">
            <a:extLst>
              <a:ext uri="{FF2B5EF4-FFF2-40B4-BE49-F238E27FC236}">
                <a16:creationId xmlns:a16="http://schemas.microsoft.com/office/drawing/2014/main" id="{66FF3F4D-058D-4AF8-86A2-ED219009B0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812927"/>
              </p:ext>
            </p:extLst>
          </p:nvPr>
        </p:nvGraphicFramePr>
        <p:xfrm>
          <a:off x="179512" y="658048"/>
          <a:ext cx="4320480" cy="493776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230374">
                  <a:extLst>
                    <a:ext uri="{9D8B030D-6E8A-4147-A177-3AD203B41FA5}">
                      <a16:colId xmlns:a16="http://schemas.microsoft.com/office/drawing/2014/main" val="428949097"/>
                    </a:ext>
                  </a:extLst>
                </a:gridCol>
                <a:gridCol w="793963">
                  <a:extLst>
                    <a:ext uri="{9D8B030D-6E8A-4147-A177-3AD203B41FA5}">
                      <a16:colId xmlns:a16="http://schemas.microsoft.com/office/drawing/2014/main" val="1762862955"/>
                    </a:ext>
                  </a:extLst>
                </a:gridCol>
                <a:gridCol w="1296143">
                  <a:extLst>
                    <a:ext uri="{9D8B030D-6E8A-4147-A177-3AD203B41FA5}">
                      <a16:colId xmlns:a16="http://schemas.microsoft.com/office/drawing/2014/main" val="18771411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Reasons</a:t>
                      </a:r>
                      <a:endParaRPr lang="ru-RU" sz="8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Total %</a:t>
                      </a:r>
                      <a:endParaRPr lang="ru-RU" sz="8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By country</a:t>
                      </a:r>
                      <a:endParaRPr lang="ru-RU" sz="8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00082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050" dirty="0">
                          <a:latin typeface="Century Gothic" panose="020B0502020202020204" pitchFamily="34" charset="0"/>
                        </a:rPr>
                        <a:t>«</a:t>
                      </a:r>
                      <a:r>
                        <a:rPr lang="en-US" sz="1050" dirty="0">
                          <a:latin typeface="Century Gothic" panose="020B0502020202020204" pitchFamily="34" charset="0"/>
                        </a:rPr>
                        <a:t>I want/wanted to protect my family</a:t>
                      </a:r>
                      <a:r>
                        <a:rPr lang="ru-RU" sz="1050" dirty="0">
                          <a:latin typeface="Century Gothic" panose="020B0502020202020204" pitchFamily="34" charset="0"/>
                        </a:rPr>
                        <a:t>»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Century Gothic" panose="020B0502020202020204" pitchFamily="34" charset="0"/>
                        </a:rPr>
                        <a:t>79</a:t>
                      </a:r>
                      <a:r>
                        <a:rPr lang="ru-RU" sz="1050" b="1" dirty="0">
                          <a:latin typeface="Century Gothic" panose="020B0502020202020204" pitchFamily="34" charset="0"/>
                        </a:rPr>
                        <a:t>,3%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Pakistan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88,2%</a:t>
                      </a:r>
                    </a:p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Mongolia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86,1%</a:t>
                      </a:r>
                      <a:endParaRPr lang="en-US" sz="800" dirty="0">
                        <a:latin typeface="Century Gothic" panose="020B0502020202020204" pitchFamily="34" charset="0"/>
                      </a:endParaRPr>
                    </a:p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Tajikistan</a:t>
                      </a:r>
                      <a:r>
                        <a:rPr lang="kk-KZ" sz="800" dirty="0">
                          <a:latin typeface="Century Gothic" panose="020B0502020202020204" pitchFamily="34" charset="0"/>
                        </a:rPr>
                        <a:t> – 80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,7%</a:t>
                      </a:r>
                    </a:p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Georgia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75,9% </a:t>
                      </a:r>
                    </a:p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Kyrgyzstan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73,6%</a:t>
                      </a:r>
                    </a:p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Uzbekistan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72,8%</a:t>
                      </a:r>
                    </a:p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Kazakhstan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68,6%</a:t>
                      </a:r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6506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«</a:t>
                      </a: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</a:rPr>
                        <a:t>I want/wanted to protect my community</a:t>
                      </a: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»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latin typeface="Century Gothic" panose="020B0502020202020204" pitchFamily="34" charset="0"/>
                        </a:rPr>
                        <a:t>52,2%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Tajikistan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63,3%</a:t>
                      </a:r>
                    </a:p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Pakistan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56,5%</a:t>
                      </a:r>
                    </a:p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Kyrgyzstan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55,6%</a:t>
                      </a:r>
                    </a:p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Georgia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53,6%</a:t>
                      </a:r>
                    </a:p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Mongolia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48,6%</a:t>
                      </a:r>
                    </a:p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Uzbekistan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42,2%</a:t>
                      </a:r>
                    </a:p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Kazakhstan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37,1%</a:t>
                      </a:r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43685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«</a:t>
                      </a:r>
                      <a:r>
                        <a:rPr lang="en-US" sz="1100" dirty="0">
                          <a:effectLst/>
                          <a:latin typeface="Century Gothic" panose="020B0502020202020204" pitchFamily="34" charset="0"/>
                        </a:rPr>
                        <a:t>I want/wanted to protect myself</a:t>
                      </a:r>
                      <a:r>
                        <a:rPr lang="ru-RU" sz="1100" dirty="0">
                          <a:effectLst/>
                          <a:latin typeface="Century Gothic" panose="020B0502020202020204" pitchFamily="34" charset="0"/>
                        </a:rPr>
                        <a:t>»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latin typeface="Century Gothic" panose="020B0502020202020204" pitchFamily="34" charset="0"/>
                        </a:rPr>
                        <a:t>50,2%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Pakistan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79,8%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Georgia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69,7%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Mongolia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64,5%</a:t>
                      </a:r>
                    </a:p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Tajikistan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49,0%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Kazakhstan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31,4%</a:t>
                      </a:r>
                    </a:p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Kyrgyzstan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23,5%</a:t>
                      </a:r>
                    </a:p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Uzbekistan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22,3%</a:t>
                      </a:r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65638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050" dirty="0">
                          <a:latin typeface="Century Gothic" panose="020B0502020202020204" pitchFamily="34" charset="0"/>
                        </a:rPr>
                        <a:t>«</a:t>
                      </a:r>
                      <a:r>
                        <a:rPr lang="en-US" sz="1050" dirty="0">
                          <a:latin typeface="Century Gothic" panose="020B0502020202020204" pitchFamily="34" charset="0"/>
                        </a:rPr>
                        <a:t>This is the best way to avoid a serious coronavirus disease</a:t>
                      </a:r>
                      <a:r>
                        <a:rPr lang="ru-RU" sz="1050" dirty="0">
                          <a:latin typeface="Century Gothic" panose="020B0502020202020204" pitchFamily="34" charset="0"/>
                        </a:rPr>
                        <a:t>»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latin typeface="Century Gothic" panose="020B0502020202020204" pitchFamily="34" charset="0"/>
                        </a:rPr>
                        <a:t>18,8%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Pakistan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29,3%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Kyrgyzstan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21,5%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Mongolia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21,3%</a:t>
                      </a:r>
                    </a:p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Tajikistan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16,4%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Kazakhstan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15,7%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Uzbekistan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15,6%</a:t>
                      </a:r>
                    </a:p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Georgia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10,4%</a:t>
                      </a:r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555353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050" dirty="0">
                          <a:latin typeface="Century Gothic" panose="020B0502020202020204" pitchFamily="34" charset="0"/>
                        </a:rPr>
                        <a:t>«</a:t>
                      </a:r>
                      <a:r>
                        <a:rPr lang="en-US" sz="1050" dirty="0">
                          <a:latin typeface="Century Gothic" panose="020B0502020202020204" pitchFamily="34" charset="0"/>
                        </a:rPr>
                        <a:t>It will make me feel safe in the company of other people</a:t>
                      </a:r>
                      <a:r>
                        <a:rPr lang="ru-RU" sz="1050" dirty="0">
                          <a:latin typeface="Century Gothic" panose="020B0502020202020204" pitchFamily="34" charset="0"/>
                        </a:rPr>
                        <a:t>»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latin typeface="Century Gothic" panose="020B0502020202020204" pitchFamily="34" charset="0"/>
                        </a:rPr>
                        <a:t>13,5%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Uzbekistan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24,9%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Kazakhstan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18,3%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Kyrgyzstan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16,0%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Georgia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14,7%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Pakistan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11,6%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Tajikistan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7,9%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Mongolia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7,3%</a:t>
                      </a:r>
                    </a:p>
                  </a:txBody>
                  <a:tcPr>
                    <a:lnL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0392241"/>
                  </a:ext>
                </a:extLst>
              </a:tr>
            </a:tbl>
          </a:graphicData>
        </a:graphic>
      </p:graphicFrame>
      <p:graphicFrame>
        <p:nvGraphicFramePr>
          <p:cNvPr id="23" name="Таблица 11">
            <a:extLst>
              <a:ext uri="{FF2B5EF4-FFF2-40B4-BE49-F238E27FC236}">
                <a16:creationId xmlns:a16="http://schemas.microsoft.com/office/drawing/2014/main" id="{3BCA29AC-A6E2-4CA2-B128-FF7218F001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246165"/>
              </p:ext>
            </p:extLst>
          </p:nvPr>
        </p:nvGraphicFramePr>
        <p:xfrm>
          <a:off x="4644008" y="658048"/>
          <a:ext cx="4320480" cy="49377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230374">
                  <a:extLst>
                    <a:ext uri="{9D8B030D-6E8A-4147-A177-3AD203B41FA5}">
                      <a16:colId xmlns:a16="http://schemas.microsoft.com/office/drawing/2014/main" val="428949097"/>
                    </a:ext>
                  </a:extLst>
                </a:gridCol>
                <a:gridCol w="794029">
                  <a:extLst>
                    <a:ext uri="{9D8B030D-6E8A-4147-A177-3AD203B41FA5}">
                      <a16:colId xmlns:a16="http://schemas.microsoft.com/office/drawing/2014/main" val="1762862955"/>
                    </a:ext>
                  </a:extLst>
                </a:gridCol>
                <a:gridCol w="1296077">
                  <a:extLst>
                    <a:ext uri="{9D8B030D-6E8A-4147-A177-3AD203B41FA5}">
                      <a16:colId xmlns:a16="http://schemas.microsoft.com/office/drawing/2014/main" val="18771411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Reasons</a:t>
                      </a:r>
                      <a:endParaRPr lang="ru-RU" sz="8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Total %</a:t>
                      </a:r>
                      <a:endParaRPr lang="ru-RU" sz="8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By country</a:t>
                      </a:r>
                      <a:endParaRPr lang="ru-RU" sz="8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00082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050" dirty="0">
                          <a:latin typeface="Century Gothic" panose="020B0502020202020204" pitchFamily="34" charset="0"/>
                        </a:rPr>
                        <a:t>«</a:t>
                      </a:r>
                      <a:r>
                        <a:rPr lang="en-US" sz="105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 am concerned about side effects from the vaccine</a:t>
                      </a:r>
                      <a:r>
                        <a:rPr lang="ru-RU" sz="1050" dirty="0">
                          <a:latin typeface="Century Gothic" panose="020B0502020202020204" pitchFamily="34" charset="0"/>
                        </a:rPr>
                        <a:t>»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40,9 </a:t>
                      </a:r>
                      <a:r>
                        <a:rPr lang="ru-RU" sz="1050" b="1" dirty="0">
                          <a:latin typeface="Century Gothic" panose="020B0502020202020204" pitchFamily="34" charset="0"/>
                        </a:rPr>
                        <a:t>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Mongolia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54,5%</a:t>
                      </a:r>
                      <a:endParaRPr lang="en-US" sz="800" dirty="0">
                        <a:latin typeface="Century Gothic" panose="020B0502020202020204" pitchFamily="34" charset="0"/>
                      </a:endParaRPr>
                    </a:p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Pakistan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50,7%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Kyrgyzstan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50,0%</a:t>
                      </a:r>
                    </a:p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Tajikistan </a:t>
                      </a:r>
                      <a:r>
                        <a:rPr lang="kk-KZ" sz="800" dirty="0">
                          <a:latin typeface="Century Gothic" panose="020B0502020202020204" pitchFamily="34" charset="0"/>
                        </a:rPr>
                        <a:t>– 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46,8%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Kazakhstan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38,4%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Uzbekistan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28,7%</a:t>
                      </a:r>
                    </a:p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Georgia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26,6% </a:t>
                      </a:r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6506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70510" algn="l"/>
                        </a:tabLs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en-US" sz="1050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I don't believe the vaccine will effectively protect against disease</a:t>
                      </a: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latin typeface="Century Gothic" panose="020B0502020202020204" pitchFamily="34" charset="0"/>
                        </a:rPr>
                        <a:t>32,5%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Kazakhstan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44,1%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Kyrgyzstan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37,3%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Georgia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28,3%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Pakistan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27,9%</a:t>
                      </a:r>
                    </a:p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Tajikistan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26,9%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Uzbekistan 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– 23,9%</a:t>
                      </a:r>
                    </a:p>
                    <a:p>
                      <a:r>
                        <a:rPr lang="en-US" sz="800" dirty="0">
                          <a:latin typeface="Century Gothic" panose="020B0502020202020204" pitchFamily="34" charset="0"/>
                        </a:rPr>
                        <a:t>Mongolia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17,4%</a:t>
                      </a:r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43685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«</a:t>
                      </a:r>
                      <a:r>
                        <a:rPr lang="en-US" sz="105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Vaccines are developed to hasty and have not been sufficiently tested</a:t>
                      </a:r>
                      <a:r>
                        <a:rPr lang="ru-RU" sz="1050" dirty="0">
                          <a:effectLst/>
                          <a:latin typeface="Century Gothic" panose="020B0502020202020204" pitchFamily="34" charset="0"/>
                        </a:rPr>
                        <a:t>»</a:t>
                      </a:r>
                      <a:endParaRPr lang="ru-RU" sz="105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latin typeface="Century Gothic" panose="020B0502020202020204" pitchFamily="34" charset="0"/>
                        </a:rPr>
                        <a:t>26,9%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Uzbekistan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44,5%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Mongolia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42,1%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Kyrgyzstan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33,4%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Georgia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29,1%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Kazakhstan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25,8%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Tajikistan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17,4%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Pakistan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10,6%</a:t>
                      </a:r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65638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050" dirty="0">
                          <a:latin typeface="Century Gothic" panose="020B0502020202020204" pitchFamily="34" charset="0"/>
                        </a:rPr>
                        <a:t>«</a:t>
                      </a:r>
                      <a:r>
                        <a:rPr lang="en-US" sz="105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Natural immunity is better than vaccine-induced immunity</a:t>
                      </a:r>
                      <a:r>
                        <a:rPr lang="ru-RU" sz="1050" dirty="0">
                          <a:latin typeface="Century Gothic" panose="020B0502020202020204" pitchFamily="34" charset="0"/>
                        </a:rPr>
                        <a:t>»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latin typeface="Century Gothic" panose="020B0502020202020204" pitchFamily="34" charset="0"/>
                        </a:rPr>
                        <a:t>22,6%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Pakistan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30,6%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Kyrgyzstan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30,3%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Tajikistan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26,4%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Georgia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25,1%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Mongolia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19,8%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Kazakhstan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14,4%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Uzbekistan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10,5%</a:t>
                      </a:r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555353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050" dirty="0">
                          <a:latin typeface="Century Gothic" panose="020B0502020202020204" pitchFamily="34" charset="0"/>
                        </a:rPr>
                        <a:t>«</a:t>
                      </a:r>
                      <a:r>
                        <a:rPr lang="en-US" sz="105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I’m not concerned about getting seriously ill from the coronavirus</a:t>
                      </a:r>
                      <a:r>
                        <a:rPr lang="ru-RU" sz="1050" dirty="0">
                          <a:latin typeface="Century Gothic" panose="020B0502020202020204" pitchFamily="34" charset="0"/>
                        </a:rPr>
                        <a:t>»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>
                          <a:latin typeface="Century Gothic" panose="020B0502020202020204" pitchFamily="34" charset="0"/>
                        </a:rPr>
                        <a:t>20,3%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Pakistan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47,9%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Tajikistan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34,3%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Uzbekistan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34,0%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Kyrgyzstan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9,9%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Kazakhstan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5,8%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Mongolia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2,5%</a:t>
                      </a:r>
                    </a:p>
                    <a:p>
                      <a:pPr marL="0" marR="0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entury Gothic" panose="020B0502020202020204" pitchFamily="34" charset="0"/>
                        </a:rPr>
                        <a:t>Georgia</a:t>
                      </a:r>
                      <a:r>
                        <a:rPr lang="ru-RU" sz="800" dirty="0">
                          <a:latin typeface="Century Gothic" panose="020B0502020202020204" pitchFamily="34" charset="0"/>
                        </a:rPr>
                        <a:t> – 2,3%</a:t>
                      </a:r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0392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9348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DC62FFF-F411-45D4-B128-82C352AC30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579" y="477840"/>
            <a:ext cx="1469383" cy="67071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375876" y="193204"/>
            <a:ext cx="656293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rPr>
              <a:t>12. IMPORTANCE OF LIFE DOMAINS (“VERY IMPORTANT” IN %) </a:t>
            </a:r>
            <a:endParaRPr lang="ru-RU" sz="1600" b="1" i="1" dirty="0">
              <a:solidFill>
                <a:srgbClr val="002060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rPr>
              <a:t>FAMILY, WORK, FRIENDS, LEISURE TIME, RELIGION, POLITICS</a:t>
            </a: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rPr>
              <a:t>, </a:t>
            </a:r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rPr>
              <a:t>WVS-7 </a:t>
            </a: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rPr>
              <a:t>(2017-2020)</a:t>
            </a:r>
            <a:endParaRPr lang="en-US" sz="1600" b="1" i="1" dirty="0">
              <a:solidFill>
                <a:srgbClr val="002060"/>
              </a:solidFill>
              <a:latin typeface="Century Gothic" panose="020B0502020202020204" pitchFamily="34" charset="0"/>
              <a:ea typeface="+mj-ea"/>
              <a:cs typeface="+mj-cs"/>
            </a:endParaRPr>
          </a:p>
          <a:p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12. IMPORTANCE OF LIFE DOMAINS (“VERY IMPORTANT” IN %) </a:t>
            </a:r>
            <a:endParaRPr lang="ru-RU" sz="1600" b="1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СЕМЬЯ, РАБОТА, ДРУЗЬЯ, ДОСУГ, РЕЛИГИЯ, ПОЛИТИКА </a:t>
            </a:r>
            <a:endParaRPr lang="en-US" sz="1600" b="1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(«ОЧЕНЬ ВАЖНО», %), </a:t>
            </a:r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WVS-7 </a:t>
            </a: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(2017-2020)</a:t>
            </a:r>
            <a:endParaRPr lang="ru-RU" sz="1600" b="1" i="1" dirty="0">
              <a:solidFill>
                <a:srgbClr val="002060"/>
              </a:solidFill>
              <a:latin typeface="Century Gothic" panose="020B0502020202020204" pitchFamily="34" charset="0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514632" y="5044291"/>
            <a:ext cx="337784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>
                <a:latin typeface="Century Gothic" panose="020B0502020202020204" pitchFamily="34" charset="0"/>
              </a:rPr>
              <a:t>https://www.worldvaluessurvey.org/wvs.jsp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A20C6B9B-B84C-4D13-8C1D-22282131D3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949562"/>
              </p:ext>
            </p:extLst>
          </p:nvPr>
        </p:nvGraphicFramePr>
        <p:xfrm>
          <a:off x="297849" y="1731922"/>
          <a:ext cx="8640960" cy="3312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058817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7848"/>
            <a:ext cx="8892480" cy="1232821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/>
            <a:r>
              <a:rPr lang="ru-RU" sz="14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1</a:t>
            </a:r>
            <a:r>
              <a:rPr lang="en-US" sz="14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3</a:t>
            </a:r>
            <a:r>
              <a:rPr lang="ru-RU" sz="14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: </a:t>
            </a:r>
            <a:r>
              <a:rPr lang="en-US" sz="14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DO YOU THINK IT IS NECESSARY TO VACCINATE THE ENTIRE POPULATION OR ONLY HIGH-RISK GROUPS - MEDICAL WORKERS, DOCTORS, TEACHERS, SALESPEOPLE, FIRE AND POLICE OFFICERS, ETC.? </a:t>
            </a:r>
            <a:r>
              <a:rPr lang="ru-RU" sz="14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(%)</a:t>
            </a:r>
            <a:br>
              <a:rPr lang="en-US" sz="1400" b="1" i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br>
              <a:rPr lang="en-US" sz="1400" b="1" i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4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13: КАК ВЫ СЧИТАЕТЕ, НУЖНО ПРИВИВАТЬ ВСЕ НАСЕЛЕНИЕ ИЛИ ТОЛЬКО ГРУППЫ ПОВЫШЕННОГО РИСКА - МЕДИЦИНСКИЕ РАБОТНИКИ, ВРАЧИ, УЧИТЕЛЯ, ПРОДАВЦЫ, СОТРУДНИКИ ПОЖАРНОЙ СЛУЖБЫ И ПОЛИЦИИ И Т.Д.? (%)</a:t>
            </a: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591537371"/>
              </p:ext>
            </p:extLst>
          </p:nvPr>
        </p:nvGraphicFramePr>
        <p:xfrm>
          <a:off x="966995" y="1405339"/>
          <a:ext cx="7925485" cy="41164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27BD7C9-45E9-43AE-A5D9-0CF5FC06796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078" y="4130302"/>
            <a:ext cx="499985" cy="28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223327C-7AFB-4A2B-8295-D1068AE12E9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078" y="4585740"/>
            <a:ext cx="499450" cy="288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CC370C0-55D3-4716-A4F0-7C78E9DD4BF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078" y="3283572"/>
            <a:ext cx="499450" cy="2880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2CF1D89-6558-433F-8020-DF826F545CB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824783"/>
            <a:ext cx="499450" cy="288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A3CE093-7D0D-4DF1-A83D-B597C6CBBBC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078" y="3706937"/>
            <a:ext cx="499985" cy="288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F7EF74F9-14B7-4192-95A3-067A2AD63A1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981404"/>
            <a:ext cx="499450" cy="28800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A5FF5CB3-E97D-492E-907E-320640F86D8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612" y="2404769"/>
            <a:ext cx="499451" cy="288000"/>
          </a:xfrm>
          <a:prstGeom prst="rect">
            <a:avLst/>
          </a:prstGeom>
        </p:spPr>
      </p:pic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BC9E741-DB21-4671-8A62-A1D04EB38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5050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0007"/>
            <a:ext cx="8892480" cy="997293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/>
            <a:r>
              <a:rPr lang="ru-RU" sz="15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1</a:t>
            </a:r>
            <a:r>
              <a:rPr lang="en-US" sz="15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4</a:t>
            </a:r>
            <a:r>
              <a:rPr lang="ru-RU" sz="15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: </a:t>
            </a:r>
            <a:r>
              <a:rPr lang="en-US" sz="15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HOW OFTEN DO YOU SEARCH AND READ INFORMATION ON THE COVID-19 (CORONAVIRUS) PANDEMIC IN THE MEDIA, SOCIAL NETWORKS? </a:t>
            </a:r>
            <a:r>
              <a:rPr lang="ru-RU" sz="15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(%)</a:t>
            </a:r>
            <a:br>
              <a:rPr lang="en-US" sz="1500" b="1" i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5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14: КАК ЧАСТО ВЫ ИЩИТЕ И ЧИТАЕТЕ ИНФОРМАЦИЮ О ПАНДЕМИИ  COVID-19 (КОРОНАВИРУСА) В СМИ, СОЦИАЛЬНЫХ СЕТЯХ? (%)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000326541"/>
              </p:ext>
            </p:extLst>
          </p:nvPr>
        </p:nvGraphicFramePr>
        <p:xfrm>
          <a:off x="971600" y="1199601"/>
          <a:ext cx="7848872" cy="37671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авая фигурная скобка 4">
            <a:extLst>
              <a:ext uri="{FF2B5EF4-FFF2-40B4-BE49-F238E27FC236}">
                <a16:creationId xmlns:a16="http://schemas.microsoft.com/office/drawing/2014/main" id="{38E2D168-371E-41D5-8C23-D9C9DB1F9DD7}"/>
              </a:ext>
            </a:extLst>
          </p:cNvPr>
          <p:cNvSpPr/>
          <p:nvPr/>
        </p:nvSpPr>
        <p:spPr>
          <a:xfrm rot="16200000">
            <a:off x="3849438" y="1029163"/>
            <a:ext cx="292996" cy="864096"/>
          </a:xfrm>
          <a:prstGeom prst="rightBrace">
            <a:avLst>
              <a:gd name="adj1" fmla="val 8333"/>
              <a:gd name="adj2" fmla="val 50981"/>
            </a:avLst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5C564D-B5DD-4A82-9E54-996423E6E08F}"/>
              </a:ext>
            </a:extLst>
          </p:cNvPr>
          <p:cNvSpPr txBox="1"/>
          <p:nvPr/>
        </p:nvSpPr>
        <p:spPr>
          <a:xfrm>
            <a:off x="2951820" y="1032855"/>
            <a:ext cx="2088232" cy="2616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100" dirty="0">
                <a:latin typeface="Century Gothic" panose="020B0502020202020204" pitchFamily="34" charset="0"/>
              </a:rPr>
              <a:t>«</a:t>
            </a:r>
            <a:r>
              <a:rPr lang="en-US" sz="1100" dirty="0">
                <a:latin typeface="Century Gothic" panose="020B0502020202020204" pitchFamily="34" charset="0"/>
              </a:rPr>
              <a:t>Very often</a:t>
            </a:r>
            <a:r>
              <a:rPr lang="ru-RU" sz="1100" dirty="0">
                <a:latin typeface="Century Gothic" panose="020B0502020202020204" pitchFamily="34" charset="0"/>
              </a:rPr>
              <a:t>» + «</a:t>
            </a:r>
            <a:r>
              <a:rPr lang="en-US" sz="1100" dirty="0">
                <a:latin typeface="Century Gothic" panose="020B0502020202020204" pitchFamily="34" charset="0"/>
              </a:rPr>
              <a:t>Often</a:t>
            </a:r>
            <a:r>
              <a:rPr lang="ru-RU" sz="1100" dirty="0">
                <a:latin typeface="Century Gothic" panose="020B0502020202020204" pitchFamily="34" charset="0"/>
              </a:rPr>
              <a:t>»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8FCE506-4213-4D93-95F6-4F47CBE86B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48" y="2933483"/>
            <a:ext cx="499985" cy="2880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0FEF450-882D-4D21-BF93-A268A5B1AB9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883" y="4091485"/>
            <a:ext cx="499450" cy="288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4E6F1C86-1A93-4648-AB04-711FEFA6F02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392" y="2135388"/>
            <a:ext cx="499450" cy="288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A41B67C-49B2-4181-A58D-A71CBFAC460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50" y="1738839"/>
            <a:ext cx="499450" cy="28800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421C632-4F7F-4CE9-B1DD-EFB5773BABF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348" y="3302541"/>
            <a:ext cx="499985" cy="288000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3D52B6D3-6DE8-4108-B6B3-ED8B0217B91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883" y="3706552"/>
            <a:ext cx="499450" cy="28800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1BE1A22C-BF02-477D-86FE-D479704ED80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882" y="2538509"/>
            <a:ext cx="499451" cy="288000"/>
          </a:xfrm>
          <a:prstGeom prst="rect">
            <a:avLst/>
          </a:prstGeom>
        </p:spPr>
      </p:pic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2318446-0260-4598-BE88-E6E7154E1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latin typeface="Century Gothic" panose="020B0502020202020204" pitchFamily="34" charset="0"/>
              </a:rPr>
              <a:t>17</a:t>
            </a:fld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96631FF-E754-4BFE-BBE1-0223F62B54CB}"/>
              </a:ext>
            </a:extLst>
          </p:cNvPr>
          <p:cNvSpPr txBox="1"/>
          <p:nvPr/>
        </p:nvSpPr>
        <p:spPr>
          <a:xfrm>
            <a:off x="251521" y="4875465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The main source of information about the COVID-19 vaccine in CAREC countries is television. In second place are social networks, Internet websites, people, relatives, acquaintances or colleagues. Also, medical staff are the main source of information about COVID-19 vaccines for 11% of the population of CAREC countries</a:t>
            </a:r>
            <a:r>
              <a:rPr lang="en-US" sz="1200" i="1" dirty="0">
                <a:solidFill>
                  <a:srgbClr val="002060"/>
                </a:solidFill>
                <a:latin typeface="Century Gothic" panose="020B0502020202020204" pitchFamily="34" charset="0"/>
              </a:rPr>
              <a:t>.</a:t>
            </a:r>
            <a:endParaRPr lang="ru-RU" sz="12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3245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03011"/>
            <a:ext cx="8892480" cy="997293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/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1</a:t>
            </a:r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5</a:t>
            </a: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: </a:t>
            </a:r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DO YOU BELIEVE SCIENTIFIC DEVELOPMENTS WILL HELP HUMANITY BUILD IMMUNITY AGAINST COVID-19 IN THE FUTURE? </a:t>
            </a: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 (%)</a:t>
            </a:r>
            <a:b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15: ВЕРИТЕ ЛИ ВЫ, ЧТО В БУДУЩЕМ НАУЧНЫЕ РАЗРАБОТКИ ПОМОГУТ ЧЕЛОВЕЧЕСТВУ СОЗДАТЬ ИММУНИТЕТ ОТ COVID-19? (%)</a:t>
            </a:r>
            <a:endParaRPr lang="ru-RU" sz="16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380894"/>
              </p:ext>
            </p:extLst>
          </p:nvPr>
        </p:nvGraphicFramePr>
        <p:xfrm>
          <a:off x="251520" y="1166701"/>
          <a:ext cx="8640957" cy="374558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415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3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3060050577"/>
                    </a:ext>
                  </a:extLst>
                </a:gridCol>
              </a:tblGrid>
              <a:tr h="1543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Georgia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Kazakhstan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Kyrgyzstan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Mongolia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Pakistan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Tajikistan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Uzbekistan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effectLst/>
                          <a:latin typeface="Century Gothic" panose="020B0502020202020204" pitchFamily="34" charset="0"/>
                          <a:cs typeface="Times New Roman"/>
                        </a:rPr>
                        <a:t>CAREC countries</a:t>
                      </a:r>
                      <a:endParaRPr lang="ru-RU" sz="12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</a:rPr>
                        <a:t>Yes, I believe, scientific developments will help humanity never get sick with COVID-19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37,3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14,1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37,9 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</a:rPr>
                        <a:t>36,3</a:t>
                      </a:r>
                      <a:endParaRPr lang="ru-RU" sz="12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36,2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44,9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48,1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36,4 </a:t>
                      </a:r>
                      <a:endParaRPr lang="ru-RU" sz="1100" b="1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</a:rPr>
                        <a:t>Rather, I believe scientific developments will help most people to not get sick with COVID-19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29,7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28,1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35,6 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</a:rPr>
                        <a:t>40,6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19,1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28,6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entury Gothic" panose="020B0502020202020204" pitchFamily="34" charset="0"/>
                        </a:rPr>
                        <a:t>27,4</a:t>
                      </a:r>
                      <a:endParaRPr lang="ru-RU" sz="12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29,9 </a:t>
                      </a:r>
                      <a:endParaRPr lang="ru-RU" sz="1100" b="1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</a:rPr>
                        <a:t>I rather do not believe it, scientific developments will not be able to fully protect people from COVID-19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14,9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21,6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9,7 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</a:rPr>
                        <a:t>9,7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8,4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12,6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14,5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13,1 </a:t>
                      </a:r>
                      <a:endParaRPr lang="ru-RU" sz="1100" b="1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</a:rPr>
                        <a:t>No, I don’t believe it, the role of science is overrated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5,6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17,9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4,9 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</a:rPr>
                        <a:t>2,9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26,1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5,4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4,8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9,6</a:t>
                      </a:r>
                      <a:endParaRPr lang="ru-RU" sz="1100" b="1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</a:rPr>
                        <a:t>Do not know 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entury Gothic" panose="020B0502020202020204" pitchFamily="34" charset="0"/>
                        </a:rPr>
                        <a:t>12,5</a:t>
                      </a:r>
                      <a:endParaRPr lang="ru-RU" sz="12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entury Gothic" panose="020B0502020202020204" pitchFamily="34" charset="0"/>
                        </a:rPr>
                        <a:t>18,3</a:t>
                      </a:r>
                      <a:endParaRPr lang="ru-RU" sz="12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entury Gothic" panose="020B0502020202020204" pitchFamily="34" charset="0"/>
                        </a:rPr>
                        <a:t>11,9 </a:t>
                      </a:r>
                      <a:endParaRPr lang="ru-RU" sz="12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entury Gothic" panose="020B0502020202020204" pitchFamily="34" charset="0"/>
                        </a:rPr>
                        <a:t>10,5</a:t>
                      </a:r>
                      <a:endParaRPr lang="ru-RU" sz="12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Century Gothic" panose="020B0502020202020204" pitchFamily="34" charset="0"/>
                        </a:rPr>
                        <a:t>10,2</a:t>
                      </a:r>
                      <a:endParaRPr lang="ru-RU" sz="12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8,5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entury Gothic" panose="020B0502020202020204" pitchFamily="34" charset="0"/>
                        </a:rPr>
                        <a:t>5,2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11,0 </a:t>
                      </a:r>
                      <a:endParaRPr lang="ru-RU" sz="1100" b="1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  <a:endParaRPr lang="ru-RU" sz="1200" b="1" i="1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2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2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2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2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2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2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2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1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93A1E09-437C-495C-9644-ED9B7DCDB6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7237" y="1197104"/>
            <a:ext cx="499985" cy="28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186F1CC-5953-457F-B45F-98792AB604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6905" y="1197104"/>
            <a:ext cx="499450" cy="288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4225628-751C-46FE-A161-D300B8917D1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1206" y="1197104"/>
            <a:ext cx="499450" cy="2880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BABC476-4B91-4ADC-8DF2-4D55CE4FB53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4249" y="1197104"/>
            <a:ext cx="499450" cy="2880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276CD6B-41DB-46D0-9A77-68A256AC179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550" y="1197104"/>
            <a:ext cx="499985" cy="288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602C0E3-31E0-40A3-B1E9-CDEE5567505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8784" y="1197104"/>
            <a:ext cx="499450" cy="288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D4309C4-77AA-4F07-8AF3-B2B6317BCBB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6148" y="1197104"/>
            <a:ext cx="499451" cy="288000"/>
          </a:xfrm>
          <a:prstGeom prst="rect">
            <a:avLst/>
          </a:prstGeom>
        </p:spPr>
      </p:pic>
      <p:sp>
        <p:nvSpPr>
          <p:cNvPr id="11" name="Номер слайда 10">
            <a:extLst>
              <a:ext uri="{FF2B5EF4-FFF2-40B4-BE49-F238E27FC236}">
                <a16:creationId xmlns:a16="http://schemas.microsoft.com/office/drawing/2014/main" id="{2D7B0B00-E318-44CF-AD44-3A1E2DBB6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344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7293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BASIC PARAMETERS OF THE RESEARCH</a:t>
            </a:r>
            <a:br>
              <a:rPr lang="en-US" sz="2400" b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2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БАЗОВЫЕ ПАРАМЕТРЫ ИССЛЕДОВАНИЯ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919409"/>
              </p:ext>
            </p:extLst>
          </p:nvPr>
        </p:nvGraphicFramePr>
        <p:xfrm>
          <a:off x="251520" y="913284"/>
          <a:ext cx="8640962" cy="391799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439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3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34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15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15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15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32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418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i="1" dirty="0">
                          <a:effectLst/>
                          <a:latin typeface="Century Gothic" panose="020B0502020202020204" pitchFamily="34" charset="0"/>
                        </a:rPr>
                        <a:t>Country</a:t>
                      </a:r>
                      <a:endParaRPr lang="ru-RU" sz="9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i="1" dirty="0">
                          <a:effectLst/>
                          <a:latin typeface="Century Gothic" panose="020B0502020202020204" pitchFamily="34" charset="0"/>
                          <a:cs typeface="Times New Roman"/>
                        </a:rPr>
                        <a:t>Georgia</a:t>
                      </a:r>
                      <a:endParaRPr lang="ru-RU" sz="9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i="1" dirty="0">
                          <a:effectLst/>
                          <a:latin typeface="Century Gothic" panose="020B0502020202020204" pitchFamily="34" charset="0"/>
                        </a:rPr>
                        <a:t>Kazakhstan</a:t>
                      </a:r>
                      <a:endParaRPr lang="ru-RU" sz="9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i="1" dirty="0">
                          <a:effectLst/>
                          <a:latin typeface="Century Gothic" panose="020B0502020202020204" pitchFamily="34" charset="0"/>
                        </a:rPr>
                        <a:t>Kyrgyzstan</a:t>
                      </a:r>
                      <a:endParaRPr lang="ru-RU" sz="9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i="1" dirty="0">
                          <a:effectLst/>
                          <a:latin typeface="Century Gothic" panose="020B0502020202020204" pitchFamily="34" charset="0"/>
                        </a:rPr>
                        <a:t>Mongolia</a:t>
                      </a:r>
                      <a:endParaRPr lang="ru-RU" sz="9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i="1" dirty="0">
                          <a:effectLst/>
                          <a:latin typeface="Century Gothic" panose="020B0502020202020204" pitchFamily="34" charset="0"/>
                        </a:rPr>
                        <a:t>Pakistan</a:t>
                      </a:r>
                      <a:endParaRPr lang="ru-RU" sz="9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i="1" dirty="0">
                          <a:effectLst/>
                          <a:latin typeface="Century Gothic" panose="020B0502020202020204" pitchFamily="34" charset="0"/>
                        </a:rPr>
                        <a:t>Tajikistan</a:t>
                      </a:r>
                      <a:endParaRPr lang="ru-RU" sz="9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b="1" i="1" dirty="0">
                          <a:effectLst/>
                          <a:latin typeface="Century Gothic" panose="020B0502020202020204" pitchFamily="34" charset="0"/>
                        </a:rPr>
                        <a:t>Uzbekistan</a:t>
                      </a:r>
                      <a:endParaRPr lang="ru-RU" sz="9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7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Survey geography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entury Gothic" panose="020B0502020202020204" pitchFamily="34" charset="0"/>
                        </a:rPr>
                        <a:t>8 regions, </a:t>
                      </a: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Autonomous Republic of Adjara and the city of Tbilisi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14 regions,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the city of Nur-Sultan, Almaty, Shymkent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entury Gothic" panose="020B0502020202020204" pitchFamily="34" charset="0"/>
                        </a:rPr>
                        <a:t>7 regions, </a:t>
                      </a: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the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cities of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Bishkek and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Osh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21 </a:t>
                      </a:r>
                      <a:r>
                        <a:rPr lang="en-US" sz="900" dirty="0" err="1">
                          <a:effectLst/>
                          <a:latin typeface="Century Gothic" panose="020B0502020202020204" pitchFamily="34" charset="0"/>
                        </a:rPr>
                        <a:t>aimag</a:t>
                      </a: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 and the city of Ulan Bator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4 provinces and the city of Islamabad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entury Gothic" panose="020B0502020202020204" pitchFamily="34" charset="0"/>
                        </a:rPr>
                        <a:t>3 regions, </a:t>
                      </a: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the city of Dushanbe and RRS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12 </a:t>
                      </a:r>
                      <a:r>
                        <a:rPr lang="en-US" sz="900">
                          <a:effectLst/>
                          <a:latin typeface="Century Gothic" panose="020B0502020202020204" pitchFamily="34" charset="0"/>
                        </a:rPr>
                        <a:t>reg., </a:t>
                      </a: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the city </a:t>
                      </a:r>
                      <a:r>
                        <a:rPr lang="en-US" sz="900">
                          <a:effectLst/>
                          <a:latin typeface="Century Gothic" panose="020B0502020202020204" pitchFamily="34" charset="0"/>
                        </a:rPr>
                        <a:t>of  Tashkent, </a:t>
                      </a: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Autonomous Republic of </a:t>
                      </a:r>
                      <a:r>
                        <a:rPr lang="en-US" sz="900" dirty="0" err="1">
                          <a:effectLst/>
                          <a:latin typeface="Century Gothic" panose="020B0502020202020204" pitchFamily="34" charset="0"/>
                        </a:rPr>
                        <a:t>Karakalpakstan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Sample (number of respondents)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1000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1000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1000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1000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1000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1000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1000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5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Age of respondents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entury Gothic" panose="020B0502020202020204" pitchFamily="34" charset="0"/>
                        </a:rPr>
                        <a:t>18 and older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entury Gothic" panose="020B0502020202020204" pitchFamily="34" charset="0"/>
                        </a:rPr>
                        <a:t>18 and older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18 and older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entury Gothic" panose="020B0502020202020204" pitchFamily="34" charset="0"/>
                        </a:rPr>
                        <a:t>18 and older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entury Gothic" panose="020B0502020202020204" pitchFamily="34" charset="0"/>
                        </a:rPr>
                        <a:t>18 and older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entury Gothic" panose="020B0502020202020204" pitchFamily="34" charset="0"/>
                        </a:rPr>
                        <a:t>18 and older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18 and older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5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Survey method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telephone survey (CATI)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online survey (CAWI)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online survey (CAWI)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telephone survey (CATI)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personal interview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(Face-to-face)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entury Gothic" panose="020B0502020202020204" pitchFamily="34" charset="0"/>
                        </a:rPr>
                        <a:t>online survey (CAWI)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online survey (CAWI)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5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Household respondent selection method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Quota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entury Gothic" panose="020B0502020202020204" pitchFamily="34" charset="0"/>
                        </a:rPr>
                        <a:t>Quota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Quota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Quota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Kish grid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entury Gothic" panose="020B0502020202020204" pitchFamily="34" charset="0"/>
                        </a:rPr>
                        <a:t>Quota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Quota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9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Number of questions in the questionnaire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27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27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27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27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27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27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27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21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The number of parameters of the socio-demographic block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25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Number of non-response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267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590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271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9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Field work dates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entury Gothic" panose="020B0502020202020204" pitchFamily="34" charset="0"/>
                        </a:rPr>
                        <a:t>January 2021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entury Gothic" panose="020B0502020202020204" pitchFamily="34" charset="0"/>
                        </a:rPr>
                        <a:t>January 2021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January 2021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December 2020 - January 2021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entury Gothic" panose="020B0502020202020204" pitchFamily="34" charset="0"/>
                        </a:rPr>
                        <a:t>January 2021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January 2021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December 2020 - January 2021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00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Survey language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Georgian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entury Gothic" panose="020B0502020202020204" pitchFamily="34" charset="0"/>
                        </a:rPr>
                        <a:t>Kazakh, </a:t>
                      </a: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Russian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Century Gothic" panose="020B0502020202020204" pitchFamily="34" charset="0"/>
                        </a:rPr>
                        <a:t>Kyrgyz,</a:t>
                      </a:r>
                      <a:endParaRPr lang="en-US" sz="9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Russian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Mongolian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Urdu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Tajik, Russian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Century Gothic" panose="020B0502020202020204" pitchFamily="34" charset="0"/>
                        </a:rPr>
                        <a:t>Uzbek, Russian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48060" marR="4806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F69F8FC-6129-40CE-AAEB-4E6A9F033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latin typeface="Century Gothic" panose="020B0502020202020204" pitchFamily="34" charset="0"/>
              </a:rPr>
              <a:t>2</a:t>
            </a:fld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357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18AA8B17-93C3-4F5C-908A-23EFC07716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729010"/>
              </p:ext>
            </p:extLst>
          </p:nvPr>
        </p:nvGraphicFramePr>
        <p:xfrm>
          <a:off x="251520" y="1057300"/>
          <a:ext cx="8640960" cy="426819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100">
                  <a:extLst>
                    <a:ext uri="{9D8B030D-6E8A-4147-A177-3AD203B41FA5}">
                      <a16:colId xmlns:a16="http://schemas.microsoft.com/office/drawing/2014/main" val="3771763166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599068834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599633487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184757559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862471173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3360783174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403550515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45095604"/>
                    </a:ext>
                  </a:extLst>
                </a:gridCol>
              </a:tblGrid>
              <a:tr h="2335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effectLst/>
                          <a:latin typeface="Century Gothic" panose="020B0502020202020204" pitchFamily="34" charset="0"/>
                          <a:cs typeface="Times New Roman"/>
                        </a:rPr>
                        <a:t>Country</a:t>
                      </a:r>
                      <a:endParaRPr lang="ru-RU" sz="12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effectLst/>
                          <a:latin typeface="Century Gothic" panose="020B0502020202020204" pitchFamily="34" charset="0"/>
                          <a:cs typeface="Times New Roman"/>
                        </a:rPr>
                        <a:t>Gender</a:t>
                      </a:r>
                      <a:endParaRPr lang="ru-RU" sz="12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effectLst/>
                          <a:latin typeface="Century Gothic" panose="020B0502020202020204" pitchFamily="34" charset="0"/>
                          <a:cs typeface="Times New Roman"/>
                        </a:rPr>
                        <a:t>Age</a:t>
                      </a:r>
                      <a:endParaRPr lang="ru-RU" sz="12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effectLst/>
                          <a:latin typeface="Century Gothic" panose="020B0502020202020204" pitchFamily="34" charset="0"/>
                          <a:cs typeface="Times New Roman"/>
                        </a:rPr>
                        <a:t>Marital status</a:t>
                      </a:r>
                      <a:endParaRPr lang="ru-RU" sz="12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86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effectLst/>
                          <a:latin typeface="Century Gothic" panose="020B0502020202020204" pitchFamily="34" charset="0"/>
                          <a:cs typeface="Times New Roman"/>
                        </a:rPr>
                        <a:t>Male</a:t>
                      </a:r>
                      <a:r>
                        <a:rPr lang="kk-KZ" sz="1200" b="1" i="1" dirty="0">
                          <a:effectLst/>
                          <a:latin typeface="Century Gothic" panose="020B0502020202020204" pitchFamily="34" charset="0"/>
                          <a:cs typeface="Times New Roman"/>
                        </a:rPr>
                        <a:t> </a:t>
                      </a:r>
                      <a:endParaRPr lang="ru-RU" sz="12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i="1" dirty="0">
                          <a:effectLst/>
                          <a:latin typeface="Century Gothic" panose="020B0502020202020204" pitchFamily="34" charset="0"/>
                          <a:cs typeface="Times New Roman"/>
                        </a:rPr>
                        <a:t>Female</a:t>
                      </a:r>
                      <a:endParaRPr lang="ru-RU" sz="12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18-29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30-45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46-60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61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and older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I am in a registered marriage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I am not in a registered marriage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Divorced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Not married (single)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Widowed </a:t>
                      </a:r>
                      <a:endParaRPr lang="ru-RU" sz="1200" b="1" i="1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003735"/>
                  </a:ext>
                </a:extLst>
              </a:tr>
              <a:tr h="23574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cs typeface="Times New Roman"/>
                        </a:rPr>
                        <a:t>Georgia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46,3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53,7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29,3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27,7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22,4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63,6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23,1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7,7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574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cs typeface="Times New Roman"/>
                        </a:rPr>
                        <a:t>Kazakhstan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45,3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54,7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25,6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37,8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24,5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12,1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64,5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19,5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4,3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574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cs typeface="Times New Roman"/>
                        </a:rPr>
                        <a:t>Kyrgyzstan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52,7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47,3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33,7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33,2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23,4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64,6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19,9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4,9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574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cs typeface="Times New Roman"/>
                        </a:rPr>
                        <a:t>Mongolia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49,4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50,6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28,4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22,1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58,0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13,2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19,2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5,6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74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cs typeface="Times New Roman"/>
                        </a:rPr>
                        <a:t>Pakistan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47,1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52,9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26,6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49,1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19,7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83,5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0,4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11,5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4,6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574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cs typeface="Times New Roman"/>
                        </a:rPr>
                        <a:t>Tajikistan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50,4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49,6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45,3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34,7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17,4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62,1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29,5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574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cs typeface="Times New Roman"/>
                        </a:rPr>
                        <a:t>Uzbekistan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49,4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50,6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35,5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31,4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23,5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9,6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75,2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1,2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18,9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1,6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5749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entury Gothic" panose="020B0502020202020204" pitchFamily="34" charset="0"/>
                          <a:cs typeface="Times New Roman"/>
                        </a:rPr>
                        <a:t>CAREC countries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48060" marR="4806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48,7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51,3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30,8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36,5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22,6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10,1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3,5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20,2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4,6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2719618"/>
                  </a:ext>
                </a:extLst>
              </a:tr>
            </a:tbl>
          </a:graphicData>
        </a:graphic>
      </p:graphicFrame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2E6A33F6-EE67-49F6-B85C-867ED935A30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997293"/>
          </a:xfrm>
          <a:prstGeom prst="rect">
            <a:avLst/>
          </a:prstGeom>
          <a:solidFill>
            <a:schemeClr val="bg1"/>
          </a:solidFill>
        </p:spPr>
        <p:txBody>
          <a:bodyPr>
            <a:normAutofit fontScale="92500" lnSpcReduction="10000"/>
          </a:bodyPr>
          <a:lstStyle>
            <a:lvl1pPr algn="ctr" defTabSz="914293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18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en-US" sz="2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SOCIO-DEMOGRAPHIC DATA OF RESPONDENTS</a:t>
            </a:r>
          </a:p>
          <a:p>
            <a:r>
              <a:rPr lang="ru-RU" sz="2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СОЦИАЛЬНО-ДЕМОГРАФИЧЕСКИЕ ДАННЫЕ РЕСПОНДЕНТОВ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D2BB258-67DB-4E10-822E-2AD9E56A4B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3449708"/>
            <a:ext cx="312491" cy="180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E44B965-5C8A-4A07-A4CE-31843EF6E2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3714501"/>
            <a:ext cx="312156" cy="180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5A7F811-E15C-4462-A0E5-2880F2FAEDB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3930866"/>
            <a:ext cx="312156" cy="1800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6A55986-7113-4447-A57E-4A632895C73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4179727"/>
            <a:ext cx="312156" cy="1800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8A839AA-D19C-4D47-9E87-9A4251D4DC4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4402353"/>
            <a:ext cx="312491" cy="180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6C3BFF9-31E7-4617-8902-C3A94DF77D5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4644493"/>
            <a:ext cx="312156" cy="180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EC995FD-FBB6-48DB-AB5F-6095AF31E5A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883511"/>
            <a:ext cx="312157" cy="180000"/>
          </a:xfrm>
          <a:prstGeom prst="rect">
            <a:avLst/>
          </a:prstGeom>
        </p:spPr>
      </p:pic>
      <p:sp>
        <p:nvSpPr>
          <p:cNvPr id="11" name="Номер слайда 10">
            <a:extLst>
              <a:ext uri="{FF2B5EF4-FFF2-40B4-BE49-F238E27FC236}">
                <a16:creationId xmlns:a16="http://schemas.microsoft.com/office/drawing/2014/main" id="{985C1E45-29E9-41B7-BD5B-E31221ECB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5182181"/>
            <a:ext cx="2133600" cy="304271"/>
          </a:xfrm>
        </p:spPr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599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158" y="159287"/>
            <a:ext cx="8892480" cy="997293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/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1: FEARS OF CONTRACTING THE CORONAVIRUS AND ECONOMIC RECESSION AFTER COVID -19 (%)</a:t>
            </a:r>
            <a:b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1: ОПАСЕНИЯ ОТ ЗАРАЖЕНИЯ КОРОНАВИРУСОМ СЕБЯ И БЛИЗКИХ И ЭКОНОМИЧЕСКОГО СПАДА ПОСЛЕ COVID -19 (%)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802749407"/>
              </p:ext>
            </p:extLst>
          </p:nvPr>
        </p:nvGraphicFramePr>
        <p:xfrm>
          <a:off x="971348" y="1030829"/>
          <a:ext cx="7997494" cy="4265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CC373BA9-E6D2-4C27-B55E-5E5231B8335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14" y="4453135"/>
            <a:ext cx="499985" cy="288000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5B3158DE-1EC0-4E57-971A-996AD45B426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31" y="3087235"/>
            <a:ext cx="499450" cy="28800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AD775B2A-5427-488B-BB92-7A945FB3070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31" y="2144849"/>
            <a:ext cx="499450" cy="288000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7A9E43FC-3118-4660-8F71-9E38BB79674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31" y="1711860"/>
            <a:ext cx="499450" cy="288000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95E9F44A-F9AA-4D01-856D-48C0C2CEEDD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096" y="3989618"/>
            <a:ext cx="499985" cy="288000"/>
          </a:xfrm>
          <a:prstGeom prst="rect">
            <a:avLst/>
          </a:prstGeom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70C6DDBB-FE3E-4ADA-AE0F-DC80F9FBD49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346" y="3556629"/>
            <a:ext cx="499450" cy="288000"/>
          </a:xfrm>
          <a:prstGeom prst="rect">
            <a:avLst/>
          </a:prstGeom>
        </p:spPr>
      </p:pic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D6A0D60E-8E34-4C4F-A22A-4675D5AFABA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31" y="2617841"/>
            <a:ext cx="499451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20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892480" cy="1542431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/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2</a:t>
            </a: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: </a:t>
            </a:r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PLEASE TELL ME HOW DO YOU FOLLOW SAFETY MEASURES (WEARING MASKS, USING SANITIZERS, AVOIDING CROWDED PLACES) TO PROTECT YOURSELF FROM INFECTION? </a:t>
            </a: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(%)</a:t>
            </a:r>
            <a:b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2: СКАЖИТЕ, ПОЖАЛУЙСТА КАК ВЫ СОБЛЮДАЕТЕ МЕРЫ БЕЗОПАСНОСТИ (НОШЕНИЕ МАСОК, ИСПОЛЬЗОВАНИЕ ДЕЗИНФИЦИРУЮЩИХ СРЕДСТВ, ИЗБЕЖАНИЕ ЛЮДНЫХ МЕСТ), ЧТОБЫ ЗАЩИТИТЬ СЕБЯ ОТ ЗАРАЖЕНИЯ? (%)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256613673"/>
              </p:ext>
            </p:extLst>
          </p:nvPr>
        </p:nvGraphicFramePr>
        <p:xfrm>
          <a:off x="973234" y="1501527"/>
          <a:ext cx="7919781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8CAF62E0-4B38-4CFB-AB5A-35E357B0B8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473" y="2475563"/>
            <a:ext cx="499985" cy="288000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08A2629-3C25-47A3-B03D-D5280733064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49" y="4072845"/>
            <a:ext cx="499450" cy="28800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12AF4501-1D32-42A6-A1FA-9C61086C7B7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76" y="4471874"/>
            <a:ext cx="499450" cy="28800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3AB45771-CC58-4E45-AEAD-84C95B745D0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008" y="2100508"/>
            <a:ext cx="499450" cy="288000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95CCFA7B-F77E-49B9-84B8-EE6B01C9FBC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76" y="3657215"/>
            <a:ext cx="499985" cy="288000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B4224D4E-D56E-4B82-9B82-2359335421B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784" y="3265739"/>
            <a:ext cx="499450" cy="288000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D7D9CB5D-D17A-4667-90AD-53DD7505754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783" y="2856940"/>
            <a:ext cx="499451" cy="288000"/>
          </a:xfrm>
          <a:prstGeom prst="rect">
            <a:avLst/>
          </a:prstGeom>
        </p:spPr>
      </p:pic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8B57AC9-995E-4618-B7DA-C3D9C5FD5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5433549"/>
            <a:ext cx="2133600" cy="304271"/>
          </a:xfrm>
        </p:spPr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471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5212"/>
            <a:ext cx="8892480" cy="732081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/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3</a:t>
            </a: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: </a:t>
            </a:r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HAVE YOU YOURSELF BEEN INFECTED WITH COVID-19? </a:t>
            </a: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(%</a:t>
            </a:r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)</a:t>
            </a:r>
            <a:b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b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3: БЫЛИ ЛИ ВЫ САМИ ЗАРАЖЕНЫ COVID-19? (%))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7F31520A-E8A1-450A-9113-B7E55F127C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43100"/>
              </p:ext>
            </p:extLst>
          </p:nvPr>
        </p:nvGraphicFramePr>
        <p:xfrm>
          <a:off x="251520" y="1417340"/>
          <a:ext cx="8640960" cy="30803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415952">
                  <a:extLst>
                    <a:ext uri="{9D8B030D-6E8A-4147-A177-3AD203B41FA5}">
                      <a16:colId xmlns:a16="http://schemas.microsoft.com/office/drawing/2014/main" val="278939861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36767081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3726903002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499230985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2014348940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2065639258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1304073479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4273804209"/>
                    </a:ext>
                  </a:extLst>
                </a:gridCol>
                <a:gridCol w="653126">
                  <a:extLst>
                    <a:ext uri="{9D8B030D-6E8A-4147-A177-3AD203B41FA5}">
                      <a16:colId xmlns:a16="http://schemas.microsoft.com/office/drawing/2014/main" val="1513327258"/>
                    </a:ext>
                  </a:extLst>
                </a:gridCol>
              </a:tblGrid>
              <a:tr h="1800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Georgia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Kazakhstan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Kyrgyzstan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Mongolia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Pakistan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Tajikistan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Uzbekistan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  <a:cs typeface="Times New Roman"/>
                        </a:rPr>
                        <a:t>CAREC countries</a:t>
                      </a:r>
                      <a:endParaRPr lang="kk-KZ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692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entury Gothic" panose="020B0502020202020204" pitchFamily="34" charset="0"/>
                        </a:rPr>
                        <a:t>Yes, I was sick with COVID-19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14,0</a:t>
                      </a:r>
                      <a:endParaRPr lang="ru-RU" sz="140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9,1</a:t>
                      </a:r>
                      <a:endParaRPr lang="ru-RU" sz="140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24,9 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entury Gothic" panose="020B0502020202020204" pitchFamily="34" charset="0"/>
                        </a:rPr>
                        <a:t>0,1</a:t>
                      </a:r>
                      <a:endParaRPr lang="ru-RU" sz="140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1,5</a:t>
                      </a:r>
                      <a:endParaRPr lang="ru-RU" sz="140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18,5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24,3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13,2 </a:t>
                      </a:r>
                      <a:endParaRPr lang="ru-RU" sz="1200" b="1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4759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entury Gothic" panose="020B0502020202020204" pitchFamily="34" charset="0"/>
                        </a:rPr>
                        <a:t>Yes, I am now sick with COVID-19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0,2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,6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1,3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-</a:t>
                      </a:r>
                      <a:endParaRPr lang="ru-RU" sz="140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,2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1,6</a:t>
                      </a:r>
                      <a:endParaRPr lang="ru-RU" sz="140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,4</a:t>
                      </a:r>
                      <a:endParaRPr lang="ru-RU" sz="140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0,6 </a:t>
                      </a:r>
                      <a:endParaRPr lang="ru-RU" sz="1200" b="1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108063"/>
                  </a:ext>
                </a:extLst>
              </a:tr>
              <a:tr h="826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entury Gothic" panose="020B0502020202020204" pitchFamily="34" charset="0"/>
                        </a:rPr>
                        <a:t>I don’t know for sure, but I think I was sick without symptoms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3,9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20,7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34,4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entury Gothic" panose="020B0502020202020204" pitchFamily="34" charset="0"/>
                        </a:rPr>
                        <a:t>1,2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4,8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22,3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16,4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14,8 </a:t>
                      </a:r>
                      <a:endParaRPr lang="ru-RU" sz="1200" b="1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175432"/>
                  </a:ext>
                </a:extLst>
              </a:tr>
              <a:tr h="853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entury Gothic" panose="020B0502020202020204" pitchFamily="34" charset="0"/>
                        </a:rPr>
                        <a:t>No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81,9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69,6</a:t>
                      </a:r>
                      <a:endParaRPr lang="ru-RU" sz="140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entury Gothic" panose="020B0502020202020204" pitchFamily="34" charset="0"/>
                        </a:rPr>
                        <a:t>39,4 </a:t>
                      </a:r>
                      <a:endParaRPr lang="ru-RU" sz="140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entury Gothic" panose="020B0502020202020204" pitchFamily="34" charset="0"/>
                        </a:rPr>
                        <a:t>98,7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93,5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57,6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58,9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71,4 </a:t>
                      </a:r>
                      <a:endParaRPr lang="ru-RU" sz="1200" b="1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9851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Total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</a:rPr>
                        <a:t>100,0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200" b="1" dirty="0">
                        <a:effectLst/>
                        <a:latin typeface="Century Gothic" panose="020B0502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87251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F260892-E218-4245-A510-E67B814D0E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247" y="1515761"/>
            <a:ext cx="499985" cy="28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01DE14D-F00F-4F59-84C2-DC81780C668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5320" y="1512238"/>
            <a:ext cx="499450" cy="288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88AA492-E97C-4D1A-9015-14BC9C9695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296" y="1512238"/>
            <a:ext cx="499450" cy="2880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6F77779-4E3A-468F-A53E-0F27F09DC46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1963" y="1512238"/>
            <a:ext cx="499450" cy="2880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94A4DB3-43AD-4C7F-B48E-BE3D420ED33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2062" y="1515761"/>
            <a:ext cx="499985" cy="288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D32EE53-A692-4B37-9742-2B63386BD70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038" y="1512238"/>
            <a:ext cx="499450" cy="288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1FFF6C2C-D960-4C3F-A05A-DDD5BA0FCA0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8705" y="1515761"/>
            <a:ext cx="499451" cy="288000"/>
          </a:xfrm>
          <a:prstGeom prst="rect">
            <a:avLst/>
          </a:prstGeom>
        </p:spPr>
      </p:pic>
      <p:sp>
        <p:nvSpPr>
          <p:cNvPr id="11" name="Номер слайда 10">
            <a:extLst>
              <a:ext uri="{FF2B5EF4-FFF2-40B4-BE49-F238E27FC236}">
                <a16:creationId xmlns:a16="http://schemas.microsoft.com/office/drawing/2014/main" id="{3CD7F732-6867-48B0-B076-559794187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42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760" y="205442"/>
            <a:ext cx="8892480" cy="997293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/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4</a:t>
            </a: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: </a:t>
            </a:r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DID YOUR FAMILY MEMBERS, RELATIVES, FRIENDS, COLLEAGUES HAD COVID-19 (CORONAVIRUS)? </a:t>
            </a: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(%)</a:t>
            </a:r>
            <a:b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4: БОЛЕЛИ ЛИ ЧЛЕНЫ ВАШЕЙ СЕМЬИ, РОДСТВЕННИКИ, ДРУЗЬЯ, КОЛЛЕГИ COVID-19 (КОРОНАВИРУСОМ)? (%)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355218381"/>
              </p:ext>
            </p:extLst>
          </p:nvPr>
        </p:nvGraphicFramePr>
        <p:xfrm>
          <a:off x="973769" y="1129308"/>
          <a:ext cx="7918711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9B62E7E-E6BE-4C87-BAF4-B3D2F7B909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052" y="2144102"/>
            <a:ext cx="499985" cy="288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9B2DB87-79A3-4436-9C0B-DD45780087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19" y="3333834"/>
            <a:ext cx="499450" cy="2880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E85D0C6-CF3B-4702-8A64-5A10240007C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19" y="1752955"/>
            <a:ext cx="499450" cy="2880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5F81EF2-35E8-4499-91CC-63E67BCE014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19" y="4132419"/>
            <a:ext cx="499450" cy="288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A52D7F4-8811-4DC4-8F7D-CCC79ADBC04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051" y="3721975"/>
            <a:ext cx="499985" cy="288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091D0E9C-E875-4219-9664-8EAC3F9A7CD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596" y="2535249"/>
            <a:ext cx="499450" cy="28800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91E3CD8-11C4-4777-87F2-41CD5D0A9A3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923390"/>
            <a:ext cx="499451" cy="288000"/>
          </a:xfrm>
          <a:prstGeom prst="rect">
            <a:avLst/>
          </a:prstGeom>
        </p:spPr>
      </p:pic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01774C49-AE5E-4B34-89B3-92E8B1D73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2037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7932" y="104444"/>
            <a:ext cx="8892480" cy="1633363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/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5</a:t>
            </a: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: </a:t>
            </a:r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THE SOCIAL MEDIA ARE FULL OF STORIES TELLING THAT THE CORONA PANDEMIC IS A HOAX AND THAT ALL THE LOCKDOWN MEASURES ARE A HYSTERIC OVERREACTION. DO YOU BELIEVE THE CORONA PANDEMIC IS BEING MADE UP? </a:t>
            </a: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(%)</a:t>
            </a:r>
            <a:b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en-US" altLang="zh-CN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5</a:t>
            </a:r>
            <a:r>
              <a:rPr lang="ru-RU" altLang="zh-CN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: </a:t>
            </a:r>
            <a:r>
              <a:rPr lang="en-US" altLang="zh-CN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THE SOCIAL MEDIA ARE FULL OF STORIES TELLING THAT THE CORONA PANDEMIC IS A HOAX AND THAT ALL THE LOCKDOWN MEASURES ARE A HYSTERIC OVERREACTION. DO YOU BELIEVE THE CORONA PANDEMIC IS BEING MADE UP? </a:t>
            </a:r>
            <a:r>
              <a:rPr lang="ru-RU" altLang="zh-CN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(%)</a:t>
            </a:r>
            <a:endParaRPr lang="ru-RU" sz="16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659214"/>
              </p:ext>
            </p:extLst>
          </p:nvPr>
        </p:nvGraphicFramePr>
        <p:xfrm>
          <a:off x="239392" y="1733405"/>
          <a:ext cx="8640959" cy="342835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1121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1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11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1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11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11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11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110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1101">
                  <a:extLst>
                    <a:ext uri="{9D8B030D-6E8A-4147-A177-3AD203B41FA5}">
                      <a16:colId xmlns:a16="http://schemas.microsoft.com/office/drawing/2014/main" val="3020790507"/>
                    </a:ext>
                  </a:extLst>
                </a:gridCol>
              </a:tblGrid>
              <a:tr h="19442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  <a:latin typeface="Century Gothic" panose="020B0502020202020204" pitchFamily="34" charset="0"/>
                        </a:rPr>
                        <a:t>Georgia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  <a:latin typeface="Century Gothic" panose="020B0502020202020204" pitchFamily="34" charset="0"/>
                        </a:rPr>
                        <a:t>Kazakhstan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  <a:latin typeface="Century Gothic" panose="020B0502020202020204" pitchFamily="34" charset="0"/>
                        </a:rPr>
                        <a:t>Kyrgyzstan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  <a:latin typeface="Century Gothic" panose="020B0502020202020204" pitchFamily="34" charset="0"/>
                        </a:rPr>
                        <a:t>Mongolia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  <a:latin typeface="Century Gothic" panose="020B0502020202020204" pitchFamily="34" charset="0"/>
                        </a:rPr>
                        <a:t>Pakistan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  <a:latin typeface="Century Gothic" panose="020B0502020202020204" pitchFamily="34" charset="0"/>
                        </a:rPr>
                        <a:t>Tajikistan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  <a:latin typeface="Century Gothic" panose="020B0502020202020204" pitchFamily="34" charset="0"/>
                        </a:rPr>
                        <a:t>Uzbekistan</a:t>
                      </a:r>
                      <a:endParaRPr lang="ru-RU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lvl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dirty="0">
                          <a:effectLst/>
                          <a:latin typeface="Century Gothic" panose="020B0502020202020204" pitchFamily="34" charset="0"/>
                          <a:cs typeface="Times New Roman"/>
                        </a:rPr>
                        <a:t>CAREC countries</a:t>
                      </a:r>
                      <a:endParaRPr lang="kk-KZ" sz="1400" b="1" i="1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vert="vert27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9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entury Gothic" panose="020B0502020202020204" pitchFamily="34" charset="0"/>
                        </a:rPr>
                        <a:t>YES, </a:t>
                      </a:r>
                      <a:r>
                        <a:rPr lang="en-US" sz="1600" dirty="0">
                          <a:effectLst/>
                          <a:latin typeface="Century Gothic" panose="020B0502020202020204" pitchFamily="34" charset="0"/>
                        </a:rPr>
                        <a:t>I believe the pandemic is being made up and the containment measure are an overreaction.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  <a:r>
                        <a:rPr lang="en-US" sz="1600" dirty="0"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ru-RU" sz="1600" dirty="0"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entury Gothic" panose="020B0502020202020204" pitchFamily="34" charset="0"/>
                        </a:rPr>
                        <a:t>17</a:t>
                      </a:r>
                      <a:r>
                        <a:rPr lang="en-US" sz="1600" dirty="0"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ru-RU" sz="1600" dirty="0"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17</a:t>
                      </a:r>
                      <a:r>
                        <a:rPr lang="en-US" sz="1400" dirty="0"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6 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entury Gothic" panose="020B0502020202020204" pitchFamily="34" charset="0"/>
                        </a:rPr>
                        <a:t>15,0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46</a:t>
                      </a:r>
                      <a:r>
                        <a:rPr lang="en-US" sz="1400" dirty="0"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entury Gothic" panose="020B0502020202020204" pitchFamily="34" charset="0"/>
                        </a:rPr>
                        <a:t>20</a:t>
                      </a:r>
                      <a:r>
                        <a:rPr lang="en-US" sz="1600" dirty="0">
                          <a:effectLst/>
                          <a:latin typeface="Century Gothic" panose="020B0502020202020204" pitchFamily="34" charset="0"/>
                        </a:rPr>
                        <a:t>,2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entury Gothic" panose="020B0502020202020204" pitchFamily="34" charset="0"/>
                        </a:rPr>
                        <a:t>11</a:t>
                      </a:r>
                      <a:r>
                        <a:rPr lang="en-US" sz="1600" dirty="0"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ru-RU" sz="1600" dirty="0"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19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 </a:t>
                      </a: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7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entury Gothic" panose="020B0502020202020204" pitchFamily="34" charset="0"/>
                        </a:rPr>
                        <a:t>NO, </a:t>
                      </a:r>
                      <a:r>
                        <a:rPr lang="en-US" sz="1600" dirty="0">
                          <a:effectLst/>
                          <a:latin typeface="Century Gothic" panose="020B0502020202020204" pitchFamily="34" charset="0"/>
                        </a:rPr>
                        <a:t>I do not believe the pandemic is made up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entury Gothic" panose="020B0502020202020204" pitchFamily="34" charset="0"/>
                        </a:rPr>
                        <a:t>83</a:t>
                      </a:r>
                      <a:r>
                        <a:rPr lang="en-US" sz="1600" dirty="0"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ru-RU" sz="1600" dirty="0"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entury Gothic" panose="020B0502020202020204" pitchFamily="34" charset="0"/>
                        </a:rPr>
                        <a:t>81</a:t>
                      </a:r>
                      <a:r>
                        <a:rPr lang="en-US" sz="1600" dirty="0"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ru-RU" sz="1600" dirty="0"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80</a:t>
                      </a:r>
                      <a:r>
                        <a:rPr lang="en-US" sz="1400" dirty="0"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7 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entury Gothic" panose="020B0502020202020204" pitchFamily="34" charset="0"/>
                        </a:rPr>
                        <a:t>85,0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51</a:t>
                      </a:r>
                      <a:r>
                        <a:rPr lang="en-US" sz="1400" dirty="0"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ru-RU" sz="1400" dirty="0"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entury Gothic" panose="020B0502020202020204" pitchFamily="34" charset="0"/>
                        </a:rPr>
                        <a:t>79</a:t>
                      </a:r>
                      <a:r>
                        <a:rPr lang="en-US" sz="1600" dirty="0">
                          <a:effectLst/>
                          <a:latin typeface="Century Gothic" panose="020B0502020202020204" pitchFamily="34" charset="0"/>
                        </a:rPr>
                        <a:t>,2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entury Gothic" panose="020B0502020202020204" pitchFamily="34" charset="0"/>
                        </a:rPr>
                        <a:t>86</a:t>
                      </a:r>
                      <a:r>
                        <a:rPr lang="en-US" sz="1600" dirty="0">
                          <a:effectLst/>
                          <a:latin typeface="Century Gothic" panose="020B0502020202020204" pitchFamily="34" charset="0"/>
                        </a:rPr>
                        <a:t>,</a:t>
                      </a:r>
                      <a:r>
                        <a:rPr lang="ru-RU" sz="1600" dirty="0"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  <a:endParaRPr lang="ru-RU" sz="1400" dirty="0">
                        <a:effectLst/>
                        <a:latin typeface="Century Gothic" panose="020B0502020202020204" pitchFamily="34" charset="0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78</a:t>
                      </a:r>
                      <a:r>
                        <a:rPr lang="en-US" sz="16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 </a:t>
                      </a:r>
                    </a:p>
                  </a:txBody>
                  <a:tcPr marL="68580" marR="68580" marT="0" marB="0"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068C725-4C5C-41BC-8AB7-7B0FA6005D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805413"/>
            <a:ext cx="499985" cy="2880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3659832-4392-42BA-BB2B-C55A1E3B82E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4722" y="1805413"/>
            <a:ext cx="499450" cy="2880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D3EADEF-41E5-45FB-B9E2-BB7045FF498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25" y="1805413"/>
            <a:ext cx="499450" cy="2880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1FD5655-A7AC-443A-BCC6-7CE4A5B9B39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3464" y="1805413"/>
            <a:ext cx="499450" cy="2880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555821E-64F5-4E84-8D16-8CBE2546FD9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5771" y="1805413"/>
            <a:ext cx="499985" cy="2880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5D960E1-60C0-4FF0-B3B0-00AF89059EF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3932" y="1808936"/>
            <a:ext cx="499450" cy="28800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77FB8EA-2B67-4E85-8915-B84DB0B9A73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239" y="1808936"/>
            <a:ext cx="499451" cy="288000"/>
          </a:xfrm>
          <a:prstGeom prst="rect">
            <a:avLst/>
          </a:prstGeom>
        </p:spPr>
      </p:pic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D088E73E-9DA9-4EBA-AA5B-8B8AB9E46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latin typeface="Century Gothic" panose="020B0502020202020204" pitchFamily="34" charset="0"/>
              </a:rPr>
              <a:t>8</a:t>
            </a:fld>
            <a:endParaRPr lang="ru-RU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314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892480" cy="997293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/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6</a:t>
            </a: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: </a:t>
            </a:r>
            <a: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IN YOUR OPINION, HOW EFFECTIVE ARE VACCINATIONS IN GENERAL? </a:t>
            </a: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(%)</a:t>
            </a:r>
            <a:b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br>
              <a:rPr lang="en-US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</a:br>
            <a:r>
              <a:rPr lang="ru-RU" sz="1600" b="1" i="1" dirty="0">
                <a:solidFill>
                  <a:srgbClr val="002060"/>
                </a:solidFill>
                <a:latin typeface="Century Gothic" panose="020B0502020202020204" pitchFamily="34" charset="0"/>
              </a:rPr>
              <a:t>6: ПО ВАШЕМУ МНЕНИЮ, НАСКОЛЬКО ЭФФЕКТИВНЫ ПРИВИВКИ В ЦЕЛОМ? (%)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59953821"/>
              </p:ext>
            </p:extLst>
          </p:nvPr>
        </p:nvGraphicFramePr>
        <p:xfrm>
          <a:off x="966458" y="1198201"/>
          <a:ext cx="7926021" cy="4250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авая фигурная скобка 5"/>
          <p:cNvSpPr/>
          <p:nvPr/>
        </p:nvSpPr>
        <p:spPr>
          <a:xfrm rot="16200000">
            <a:off x="3395501" y="665345"/>
            <a:ext cx="292996" cy="1296144"/>
          </a:xfrm>
          <a:prstGeom prst="rightBrace">
            <a:avLst>
              <a:gd name="adj1" fmla="val 8333"/>
              <a:gd name="adj2" fmla="val 50981"/>
            </a:avLst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авая фигурная скобка 6"/>
          <p:cNvSpPr/>
          <p:nvPr/>
        </p:nvSpPr>
        <p:spPr>
          <a:xfrm rot="16200000" flipH="1">
            <a:off x="5324471" y="805658"/>
            <a:ext cx="333966" cy="1656183"/>
          </a:xfrm>
          <a:prstGeom prst="rightBrace">
            <a:avLst>
              <a:gd name="adj1" fmla="val 8333"/>
              <a:gd name="adj2" fmla="val 49738"/>
            </a:avLst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087724" y="936591"/>
            <a:ext cx="2952328" cy="2616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100" dirty="0">
                <a:latin typeface="Century Gothic" panose="020B0502020202020204" pitchFamily="34" charset="0"/>
              </a:rPr>
              <a:t>«</a:t>
            </a:r>
            <a:r>
              <a:rPr lang="en-US" sz="1100" dirty="0">
                <a:latin typeface="Century Gothic" panose="020B0502020202020204" pitchFamily="34" charset="0"/>
              </a:rPr>
              <a:t>Very effective</a:t>
            </a:r>
            <a:r>
              <a:rPr lang="ru-RU" sz="1100" dirty="0">
                <a:latin typeface="Century Gothic" panose="020B0502020202020204" pitchFamily="34" charset="0"/>
              </a:rPr>
              <a:t>» + «</a:t>
            </a:r>
            <a:r>
              <a:rPr lang="en-US" sz="1100" dirty="0">
                <a:latin typeface="Century Gothic" panose="020B0502020202020204" pitchFamily="34" charset="0"/>
              </a:rPr>
              <a:t>Quite effective</a:t>
            </a:r>
            <a:r>
              <a:rPr lang="ru-RU" sz="1100" dirty="0">
                <a:latin typeface="Century Gothic" panose="020B0502020202020204" pitchFamily="34" charset="0"/>
              </a:rPr>
              <a:t>»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5250" y="1764648"/>
            <a:ext cx="3672408" cy="27699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atin typeface="Century Gothic" panose="020B0502020202020204" pitchFamily="34" charset="0"/>
              </a:rPr>
              <a:t>«</a:t>
            </a:r>
            <a:r>
              <a:rPr lang="en-US" sz="1200" dirty="0">
                <a:latin typeface="Century Gothic" panose="020B0502020202020204" pitchFamily="34" charset="0"/>
              </a:rPr>
              <a:t>Completely ineffective</a:t>
            </a:r>
            <a:r>
              <a:rPr lang="ru-RU" sz="1200" dirty="0">
                <a:latin typeface="Century Gothic" panose="020B0502020202020204" pitchFamily="34" charset="0"/>
              </a:rPr>
              <a:t>» + «</a:t>
            </a:r>
            <a:r>
              <a:rPr lang="en-US" sz="1200" dirty="0">
                <a:latin typeface="Century Gothic" panose="020B0502020202020204" pitchFamily="34" charset="0"/>
              </a:rPr>
              <a:t>Not very effective</a:t>
            </a:r>
            <a:r>
              <a:rPr lang="ru-RU" sz="1200" dirty="0">
                <a:latin typeface="Century Gothic" panose="020B0502020202020204" pitchFamily="34" charset="0"/>
              </a:rPr>
              <a:t>»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E02AC53-3C27-444F-A5CB-8F58CB490A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997" y="4251742"/>
            <a:ext cx="499985" cy="28800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7435FB61-FB5D-4C53-9871-D89C4A2C957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907" y="4633665"/>
            <a:ext cx="499450" cy="288000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9C4A78CD-2067-4ABD-9EC0-1E458492E05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907" y="3855411"/>
            <a:ext cx="499450" cy="28800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1D4B88EA-B052-4898-BB00-B4E534748A7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907" y="2322883"/>
            <a:ext cx="499450" cy="28800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A65BA71A-7FB4-47C7-8D3A-0CDB46B53DF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473" y="3442597"/>
            <a:ext cx="499985" cy="288000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ACE6D186-20AA-4CE2-9E6F-AC2676E44E7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008" y="2704806"/>
            <a:ext cx="499450" cy="288000"/>
          </a:xfrm>
          <a:prstGeom prst="rect">
            <a:avLst/>
          </a:prstGeom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21C03A27-5366-4FA7-95B4-7A39DDC0D71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907" y="3091565"/>
            <a:ext cx="499451" cy="288000"/>
          </a:xfrm>
          <a:prstGeom prst="rect">
            <a:avLst/>
          </a:prstGeom>
        </p:spPr>
      </p:pic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D940CBE-A421-44C2-9050-EB051FBBC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7325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4877</TotalTime>
  <Words>1862</Words>
  <Application>Microsoft Office PowerPoint</Application>
  <PresentationFormat>Экран (16:10)</PresentationFormat>
  <Paragraphs>577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Century Gothic</vt:lpstr>
      <vt:lpstr>Тема Office</vt:lpstr>
      <vt:lpstr>ANALYSIS OF PUBLIC ATTITUDES TOWARDS COVID-19 VACCINATIONS IN SELECTED CAREC COUNTRIES (Georgia, Kazakhstan, Kyrgyzstan, Mongolia, Pakistan, Tajikistan, Uzbekistan)  АНАЛИЗ ОТНОШЕНИЯ ОБЩЕСТВЕННОСТИ К ВАКЦИНАЦИИ ОТ COVID-19 В ОТДЕЛЬНЫХ СТРАНАХ ЦАРЭС (Грузия, Казахстан, Кыргызская Республика, Монголия, Пакистан, Таджикистан, и Узбекистан)</vt:lpstr>
      <vt:lpstr>BASIC PARAMETERS OF THE RESEARCH БАЗОВЫЕ ПАРАМЕТРЫ ИССЛЕДОВАНИЯ</vt:lpstr>
      <vt:lpstr>Презентация PowerPoint</vt:lpstr>
      <vt:lpstr>1: FEARS OF CONTRACTING THE CORONAVIRUS AND ECONOMIC RECESSION AFTER COVID -19 (%) 1: ОПАСЕНИЯ ОТ ЗАРАЖЕНИЯ КОРОНАВИРУСОМ СЕБЯ И БЛИЗКИХ И ЭКОНОМИЧЕСКОГО СПАДА ПОСЛЕ COVID -19 (%)</vt:lpstr>
      <vt:lpstr>2: PLEASE TELL ME HOW DO YOU FOLLOW SAFETY MEASURES (WEARING MASKS, USING SANITIZERS, AVOIDING CROWDED PLACES) TO PROTECT YOURSELF FROM INFECTION? (%) 2: СКАЖИТЕ, ПОЖАЛУЙСТА КАК ВЫ СОБЛЮДАЕТЕ МЕРЫ БЕЗОПАСНОСТИ (НОШЕНИЕ МАСОК, ИСПОЛЬЗОВАНИЕ ДЕЗИНФИЦИРУЮЩИХ СРЕДСТВ, ИЗБЕЖАНИЕ ЛЮДНЫХ МЕСТ), ЧТОБЫ ЗАЩИТИТЬ СЕБЯ ОТ ЗАРАЖЕНИЯ? (%)</vt:lpstr>
      <vt:lpstr>3: HAVE YOU YOURSELF BEEN INFECTED WITH COVID-19? (%)  3: БЫЛИ ЛИ ВЫ САМИ ЗАРАЖЕНЫ COVID-19? (%))</vt:lpstr>
      <vt:lpstr>4: DID YOUR FAMILY MEMBERS, RELATIVES, FRIENDS, COLLEAGUES HAD COVID-19 (CORONAVIRUS)? (%) 4: БОЛЕЛИ ЛИ ЧЛЕНЫ ВАШЕЙ СЕМЬИ, РОДСТВЕННИКИ, ДРУЗЬЯ, КОЛЛЕГИ COVID-19 (КОРОНАВИРУСОМ)? (%)</vt:lpstr>
      <vt:lpstr>5: THE SOCIAL MEDIA ARE FULL OF STORIES TELLING THAT THE CORONA PANDEMIC IS A HOAX AND THAT ALL THE LOCKDOWN MEASURES ARE A HYSTERIC OVERREACTION. DO YOU BELIEVE THE CORONA PANDEMIC IS BEING MADE UP? (%) 5: THE SOCIAL MEDIA ARE FULL OF STORIES TELLING THAT THE CORONA PANDEMIC IS A HOAX AND THAT ALL THE LOCKDOWN MEASURES ARE A HYSTERIC OVERREACTION. DO YOU BELIEVE THE CORONA PANDEMIC IS BEING MADE UP? (%)</vt:lpstr>
      <vt:lpstr>6: IN YOUR OPINION, HOW EFFECTIVE ARE VACCINATIONS IN GENERAL? (%)  6: ПО ВАШЕМУ МНЕНИЮ, НАСКОЛЬКО ЭФФЕКТИВНЫ ПРИВИВКИ В ЦЕЛОМ? (%)</vt:lpstr>
      <vt:lpstr>7: CURRENTLY, VACCINES AGAINST CORONAVIRUS ARE BEING DEVELOPED IN THE WORLD. HAVE YOU EVER HEARD OF A CORONAVIRUS VACCINE BEFORE TODAY? (%)  7: В НАСТОЯЩИЙ МОМЕНТ В МИРЕ РАЗРАБАТЫВАЮТСЯ ВАКЦИНЫ ОТ КОРОНАВИРУСА. ВЫ КОГДА-НИБУДЬ СЛЫШАЛИ О ВАКЦИНЕ ОТ КОРОНАВИРУСА ДО СЕГОДНЯШНЕГО ДНЯ? (%)</vt:lpstr>
      <vt:lpstr>8: DO YOU THINK THE VACCINES DEVELOPED IN THE WORLD ARE SAFE? (%)   8: КАК ВЫ СЧИТАЕТЕ, РАЗРАБОТАННЫЕ В МИРЕ ВАКЦИНЫ БЕЗОПАСНЫ? (%)</vt:lpstr>
      <vt:lpstr>9: IF IN YOUR COUNTRY CORONAVIRUS VACCINATION WILL BE FOR FREE AND YOUR COUNTRY’S SCIENTISTS RECOGNIZE THE VACCINE AS SAFE, WOULD YOU AND YOUR FAMILY MEMBERS GET VACCINATED? (%)  9: ЕСЛИ В ВАШЕЙ СТРАНЕ БУДУТ БЕСПЛАТНО ПРИВИВАТЬ ВАКЦИНУ ПРОТИВ КОРОНАВИРУСА И ЕЕ УЧЕНЫЕ ПРИЗНАЛИ БЕЗОПАСНОЙ СТАЛИ БЫ ВЫ ДЕЛАТЬ ЭТУ ПРИВИВКУ СЕБЕ И ЧЛЕНАМ СЕМЬИ? (%)</vt:lpstr>
      <vt:lpstr>10: PERCENTAGE OF RESPONDENTS WHO WOULD GET A COVID-19 VACCINATION (%)  10. ПРОЦЕНТ РЕСПОНДЕНТОВ, КОТОРЫЕ СДЕЛАЛИ БЫ ВАКЦИНУ ПРОТИВ COVID-19 (%)</vt:lpstr>
      <vt:lpstr>11. REASONS BEHIND ACCEPTANCE OF COVID-19 VACCINE 11. ПРИЧИНЫ  СОГЛАСИЯ СДЕЛАТЬ ВАКЦИНУ</vt:lpstr>
      <vt:lpstr>Презентация PowerPoint</vt:lpstr>
      <vt:lpstr>13: DO YOU THINK IT IS NECESSARY TO VACCINATE THE ENTIRE POPULATION OR ONLY HIGH-RISK GROUPS - MEDICAL WORKERS, DOCTORS, TEACHERS, SALESPEOPLE, FIRE AND POLICE OFFICERS, ETC.? (%)  13: КАК ВЫ СЧИТАЕТЕ, НУЖНО ПРИВИВАТЬ ВСЕ НАСЕЛЕНИЕ ИЛИ ТОЛЬКО ГРУППЫ ПОВЫШЕННОГО РИСКА - МЕДИЦИНСКИЕ РАБОТНИКИ, ВРАЧИ, УЧИТЕЛЯ, ПРОДАВЦЫ, СОТРУДНИКИ ПОЖАРНОЙ СЛУЖБЫ И ПОЛИЦИИ И Т.Д.? (%)</vt:lpstr>
      <vt:lpstr>14: HOW OFTEN DO YOU SEARCH AND READ INFORMATION ON THE COVID-19 (CORONAVIRUS) PANDEMIC IN THE MEDIA, SOCIAL NETWORKS? (%) 14: КАК ЧАСТО ВЫ ИЩИТЕ И ЧИТАЕТЕ ИНФОРМАЦИЮ О ПАНДЕМИИ  COVID-19 (КОРОНАВИРУСА) В СМИ, СОЦИАЛЬНЫХ СЕТЯХ? (%)</vt:lpstr>
      <vt:lpstr>15: DO YOU BELIEVE SCIENTIFIC DEVELOPMENTS WILL HELP HUMANITY BUILD IMMUNITY AGAINST COVID-19 IN THE FUTURE?  (%) 15: ВЕРИТЕ ЛИ ВЫ, ЧТО В БУДУЩЕМ НАУЧНЫЕ РАЗРАБОТКИ ПОМОГУТ ЧЕЛОВЕЧЕСТВУ СОЗДАТЬ ИММУНИТЕТ ОТ COVID-19? (%)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Асель</dc:creator>
  <cp:lastModifiedBy>PROBOOK</cp:lastModifiedBy>
  <cp:revision>237</cp:revision>
  <cp:lastPrinted>2021-02-26T14:44:37Z</cp:lastPrinted>
  <dcterms:created xsi:type="dcterms:W3CDTF">2021-02-10T06:20:09Z</dcterms:created>
  <dcterms:modified xsi:type="dcterms:W3CDTF">2021-03-12T06:51:32Z</dcterms:modified>
</cp:coreProperties>
</file>